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74" r:id="rId5"/>
    <p:sldId id="259" r:id="rId6"/>
    <p:sldId id="260" r:id="rId7"/>
    <p:sldId id="263" r:id="rId8"/>
    <p:sldId id="261" r:id="rId9"/>
    <p:sldId id="262" r:id="rId10"/>
    <p:sldId id="272" r:id="rId11"/>
    <p:sldId id="271" r:id="rId12"/>
    <p:sldId id="264" r:id="rId13"/>
    <p:sldId id="265" r:id="rId14"/>
    <p:sldId id="268" r:id="rId15"/>
    <p:sldId id="269" r:id="rId16"/>
    <p:sldId id="273" r:id="rId17"/>
    <p:sldId id="270" r:id="rId18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66"/>
    <a:srgbClr val="000066"/>
    <a:srgbClr val="C7CDD7"/>
    <a:srgbClr val="327FBE"/>
    <a:srgbClr val="E5F6FB"/>
    <a:srgbClr val="AFF7FF"/>
    <a:srgbClr val="D1FBFF"/>
    <a:srgbClr val="0091FE"/>
    <a:srgbClr val="5D9FD5"/>
    <a:srgbClr val="383FC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529" autoAdjust="0"/>
    <p:restoredTop sz="99645" autoAdjust="0"/>
  </p:normalViewPr>
  <p:slideViewPr>
    <p:cSldViewPr>
      <p:cViewPr varScale="1">
        <p:scale>
          <a:sx n="79" d="100"/>
          <a:sy n="79" d="100"/>
        </p:scale>
        <p:origin x="-240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3.0849121517714975E-2"/>
          <c:y val="0.17499370800961406"/>
          <c:w val="0.93830175696457052"/>
          <c:h val="0.6311176535940451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dLbls>
            <c:dLbl>
              <c:idx val="0"/>
              <c:layout>
                <c:manualLayout>
                  <c:x val="0.20341841304326966"/>
                  <c:y val="0.2306116455763282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240 минут</a:t>
                    </a:r>
                  </a:p>
                </c:rich>
              </c:tx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1DB-4AB5-88BF-39FA7DB32FD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0656969251574255"/>
                  <c:y val="-5.2753437665815105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400"/>
                    </a:pPr>
                    <a:r>
                      <a:rPr lang="ru-RU" sz="1400" dirty="0" smtClean="0"/>
                      <a:t>в 2,7 раза</a:t>
                    </a:r>
                    <a:endParaRPr lang="ru-RU" sz="1400" dirty="0"/>
                  </a:p>
                </c:rich>
              </c:tx>
              <c:spPr/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1DB-4AB5-88BF-39FA7DB32FD5}"/>
                </c:ext>
                <c:ext xmlns:c15="http://schemas.microsoft.com/office/drawing/2012/chart" uri="{CE6537A1-D6FC-4f65-9D91-7224C49458BB}">
                  <c15:layout>
                    <c:manualLayout>
                      <c:w val="0.11024354244194316"/>
                      <c:h val="0.200739672915610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135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DB-4AB5-88BF-39FA7DB32FD5}"/>
            </c:ext>
          </c:extLst>
        </c:ser>
        <c:dLbls>
          <c:showVal val="1"/>
        </c:dLbls>
        <c:axId val="87182336"/>
        <c:axId val="87196416"/>
      </c:barChart>
      <c:catAx>
        <c:axId val="87182336"/>
        <c:scaling>
          <c:orientation val="minMax"/>
        </c:scaling>
        <c:axPos val="b"/>
        <c:numFmt formatCode="General" sourceLinked="1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87196416"/>
        <c:crosses val="autoZero"/>
        <c:auto val="1"/>
        <c:lblAlgn val="ctr"/>
        <c:lblOffset val="100"/>
      </c:catAx>
      <c:valAx>
        <c:axId val="87196416"/>
        <c:scaling>
          <c:orientation val="minMax"/>
        </c:scaling>
        <c:delete val="1"/>
        <c:axPos val="l"/>
        <c:numFmt formatCode="0" sourceLinked="1"/>
        <c:tickLblPos val="nextTo"/>
        <c:crossAx val="871823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0.42933</cdr:x>
      <cdr:y>0.2601</cdr:y>
    </cdr:from>
    <cdr:to>
      <cdr:x>0.73145</cdr:x>
      <cdr:y>0.2601</cdr:y>
    </cdr:to>
    <cdr:cxnSp macro="">
      <cdr:nvCxnSpPr>
        <cdr:cNvPr id="3" name="Прямая соединительная линия 2"/>
        <cdr:cNvCxnSpPr/>
      </cdr:nvCxnSpPr>
      <cdr:spPr bwMode="auto">
        <a:xfrm xmlns:a="http://schemas.openxmlformats.org/drawingml/2006/main" flipH="1">
          <a:off x="1944216" y="720080"/>
          <a:ext cx="1368148" cy="0"/>
        </a:xfrm>
        <a:prstGeom xmlns:a="http://schemas.openxmlformats.org/drawingml/2006/main" prst="line">
          <a:avLst/>
        </a:prstGeom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0.69965</cdr:x>
      <cdr:y>0.28611</cdr:y>
    </cdr:from>
    <cdr:to>
      <cdr:x>0.72955</cdr:x>
      <cdr:y>0.59458</cdr:y>
    </cdr:to>
    <cdr:sp macro="" textlink="">
      <cdr:nvSpPr>
        <cdr:cNvPr id="11" name="Стрелка вниз 10"/>
        <cdr:cNvSpPr/>
      </cdr:nvSpPr>
      <cdr:spPr bwMode="auto">
        <a:xfrm xmlns:a="http://schemas.openxmlformats.org/drawingml/2006/main">
          <a:off x="3168352" y="792088"/>
          <a:ext cx="135401" cy="854006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 smtClean="0"/>
              <a:t>Название проекта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Логотип ведомства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778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 smtClean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  <a:endParaRPr lang="ru-RU" sz="3200" dirty="0">
              <a:solidFill>
                <a:srgbClr val="3B4555"/>
              </a:solidFill>
              <a:latin typeface="Futura PT Medium" pitchFamily="34" charset="-52"/>
            </a:endParaRP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 smtClean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 smtClean="0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 smtClean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547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007" y="1484784"/>
            <a:ext cx="7174361" cy="2862322"/>
          </a:xfrm>
        </p:spPr>
        <p:txBody>
          <a:bodyPr/>
          <a:lstStyle/>
          <a:p>
            <a:r>
              <a:rPr sz="2000" b="1" smtClean="0">
                <a:solidFill>
                  <a:schemeClr val="accent2">
                    <a:lumMod val="75000"/>
                  </a:schemeClr>
                </a:solidFill>
              </a:rPr>
              <a:t>Лин-проект: </a:t>
            </a:r>
            <a:r>
              <a:rPr sz="2000" b="1" smtClean="0">
                <a:solidFill>
                  <a:schemeClr val="accent2">
                    <a:lumMod val="75000"/>
                  </a:schemeClr>
                </a:solidFill>
              </a:rPr>
              <a:t>Сокращение временных </a:t>
            </a:r>
            <a:r>
              <a:rPr sz="2000" b="1" smtClean="0">
                <a:solidFill>
                  <a:schemeClr val="accent2">
                    <a:lumMod val="75000"/>
                  </a:schemeClr>
                </a:solidFill>
              </a:rPr>
              <a:t>затрат педагогических работников на составление технологических карт непрерывной образовательной деятельности за счет создания единой электронной базы методических разработок.</a:t>
            </a:r>
            <a:br>
              <a:rPr sz="2000" b="1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sz="2000" b="1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smtClean="0"/>
              <a:t/>
            </a:r>
            <a:br>
              <a:rPr smtClean="0"/>
            </a:br>
            <a:endParaRPr lang="ru-RU" dirty="0"/>
          </a:p>
        </p:txBody>
      </p:sp>
      <p:pic>
        <p:nvPicPr>
          <p:cNvPr id="18434" name="Picture 2" descr="http://old.kaltan.net/image/gerbB.gif"/>
          <p:cNvPicPr>
            <a:picLocks noChangeAspect="1" noChangeArrowheads="1"/>
          </p:cNvPicPr>
          <p:nvPr/>
        </p:nvPicPr>
        <p:blipFill>
          <a:blip r:embed="rId2"/>
          <a:srcRect t="18476"/>
          <a:stretch>
            <a:fillRect/>
          </a:stretch>
        </p:blipFill>
        <p:spPr bwMode="auto">
          <a:xfrm>
            <a:off x="1928795" y="214290"/>
            <a:ext cx="714380" cy="950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143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020" y="260648"/>
            <a:ext cx="4849726" cy="584775"/>
          </a:xfrm>
        </p:spPr>
        <p:txBody>
          <a:bodyPr/>
          <a:lstStyle/>
          <a:p>
            <a:r>
              <a:rPr lang="ru-RU" dirty="0" smtClean="0"/>
              <a:t>Достигнутые результаты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357301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</a:rPr>
              <a:t>фото</a:t>
            </a:r>
            <a:endParaRPr lang="ru-RU" sz="160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772816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Перечислить методы и инструменты бережливого производства, использованные при реализации данного проекта.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4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51937"/>
            <a:ext cx="4849726" cy="584775"/>
          </a:xfrm>
        </p:spPr>
        <p:txBody>
          <a:bodyPr/>
          <a:lstStyle/>
          <a:p>
            <a:r>
              <a:rPr lang="ru-RU" dirty="0"/>
              <a:t>Достигнутые результаты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844824"/>
            <a:ext cx="75194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Какие проблемы федерального, регионального, местного уровней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выявлены?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Какие из них удалось решить в результате реализации проекта?</a:t>
            </a:r>
          </a:p>
        </p:txBody>
      </p:sp>
    </p:spTree>
    <p:extLst>
      <p:ext uri="{BB962C8B-B14F-4D97-AF65-F5344CB8AC3E}">
        <p14:creationId xmlns:p14="http://schemas.microsoft.com/office/powerpoint/2010/main" xmlns="" val="409437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 smtClean="0"/>
              <a:t>Визуализация </a:t>
            </a:r>
            <a:br>
              <a:rPr lang="ru-RU" dirty="0" smtClean="0"/>
            </a:br>
            <a:r>
              <a:rPr lang="ru-RU" dirty="0" smtClean="0"/>
              <a:t>(фотографии «Было» – «Стало»)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55576" y="1988840"/>
            <a:ext cx="7488832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Фотографии на 3-4 слайдах, отражающие более значимые решения, за счет которых достигнуты результаты проекта </a:t>
            </a:r>
          </a:p>
        </p:txBody>
      </p:sp>
    </p:spTree>
    <p:extLst>
      <p:ext uri="{BB962C8B-B14F-4D97-AF65-F5344CB8AC3E}">
        <p14:creationId xmlns:p14="http://schemas.microsoft.com/office/powerpoint/2010/main" xmlns="" val="74567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 smtClean="0"/>
              <a:t>Визуализация </a:t>
            </a:r>
            <a:br>
              <a:rPr lang="ru-RU" dirty="0" smtClean="0"/>
            </a:br>
            <a:r>
              <a:rPr lang="ru-RU" dirty="0" smtClean="0"/>
              <a:t>(фотографии «Было» – «Стало») </a:t>
            </a: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FC55EA92-9E8C-4570-AEAE-1C3451F95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52549631"/>
              </p:ext>
            </p:extLst>
          </p:nvPr>
        </p:nvGraphicFramePr>
        <p:xfrm>
          <a:off x="216418" y="1785237"/>
          <a:ext cx="8748069" cy="4452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7062">
                  <a:extLst>
                    <a:ext uri="{9D8B030D-6E8A-4147-A177-3AD203B41FA5}">
                      <a16:colId xmlns="" xmlns:a16="http://schemas.microsoft.com/office/drawing/2014/main" val="4042202169"/>
                    </a:ext>
                  </a:extLst>
                </a:gridCol>
                <a:gridCol w="3531007">
                  <a:extLst>
                    <a:ext uri="{9D8B030D-6E8A-4147-A177-3AD203B41FA5}">
                      <a16:colId xmlns="" xmlns:a16="http://schemas.microsoft.com/office/drawing/2014/main" val="761562910"/>
                    </a:ext>
                  </a:extLst>
                </a:gridCol>
              </a:tblGrid>
              <a:tr h="29711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БЫЛО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СТАЛО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6820122"/>
                  </a:ext>
                </a:extLst>
              </a:tr>
              <a:tr h="389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ожидания в очереди Т</a:t>
                      </a:r>
                      <a:r>
                        <a:rPr lang="ru-RU" sz="1400" baseline="-250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-1:43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мин.,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54:38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en-US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-1:43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 ,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24:04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9648800"/>
                  </a:ext>
                </a:extLst>
              </a:tr>
              <a:tr h="350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обслуживания Т</a:t>
                      </a:r>
                      <a:r>
                        <a:rPr lang="ru-RU" sz="1400" baseline="-250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-35:36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мин.,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55:33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-18:07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мин.,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50:18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4081032"/>
                  </a:ext>
                </a:extLst>
              </a:tr>
              <a:tr h="505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Электронная очередь – поиск нужного окна.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 талоне отображаются номера окон, принимающих данную услугу.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6137728"/>
                  </a:ext>
                </a:extLst>
              </a:tr>
              <a:tr h="505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Документы копировал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специалист на приеме документов.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Копирование документов на стойке администраторов + консультирование.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3183994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Чековая лента в терминале заканчивается в рабочее время.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Замена чековой ленты до или после рабочего дня.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5416309"/>
                  </a:ext>
                </a:extLst>
              </a:tr>
              <a:tr h="342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График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приема в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смены с 9:00-18:00 и с 11:00-20:00.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Добавление дополнительной смены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10:00 до 19:00.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0476093"/>
                  </a:ext>
                </a:extLst>
              </a:tr>
              <a:tr h="713075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Оплата осуществляется через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банкоматы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или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через 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кассу, принимающую платежи по системе «Город»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только за наличный расчет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Установили </a:t>
                      </a:r>
                      <a:r>
                        <a:rPr lang="en-US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POS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терминалы  и дополнительные терминалы оплаты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944822"/>
                  </a:ext>
                </a:extLst>
              </a:tr>
              <a:tr h="602745">
                <a:tc>
                  <a:txBody>
                    <a:bodyPr/>
                    <a:lstStyle>
                      <a:lvl1pPr marL="0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511241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022482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533723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044964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556205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067446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578687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089928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Отсутствовали стандарты по замене ленты электронной очереди, работе на </a:t>
                      </a:r>
                      <a:r>
                        <a:rPr lang="en-US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POS-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терминале.</a:t>
                      </a:r>
                      <a:endParaRPr lang="ru-RU" sz="1400" kern="12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511241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022482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533723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044964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556205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067446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578687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089928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Разработали 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стандартные </a:t>
                      </a: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операционные карты.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36225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</a:rPr>
              <a:t>пример</a:t>
            </a:r>
            <a:endParaRPr lang="ru-RU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225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569660"/>
          </a:xfrm>
        </p:spPr>
        <p:txBody>
          <a:bodyPr/>
          <a:lstStyle/>
          <a:p>
            <a:r>
              <a:rPr lang="ru-RU" dirty="0" smtClean="0"/>
              <a:t>Результаты проекта.</a:t>
            </a:r>
            <a:br>
              <a:rPr lang="ru-RU" dirty="0" smtClean="0"/>
            </a:br>
            <a:r>
              <a:rPr lang="ru-RU" dirty="0" smtClean="0"/>
              <a:t>Визуализация </a:t>
            </a:r>
            <a:br>
              <a:rPr lang="ru-RU" dirty="0" smtClean="0"/>
            </a:br>
            <a:r>
              <a:rPr lang="ru-RU" dirty="0" smtClean="0"/>
              <a:t>(фотографии «Было» – «Стало»)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4881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 smtClean="0"/>
              <a:t>Визуализация </a:t>
            </a:r>
            <a:br>
              <a:rPr lang="ru-RU" dirty="0" smtClean="0"/>
            </a:br>
            <a:r>
              <a:rPr lang="ru-RU" dirty="0" smtClean="0"/>
              <a:t>(фотографии «Было» – «Стало»)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4881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396640" y="116632"/>
            <a:ext cx="4070473" cy="1077218"/>
          </a:xfrm>
        </p:spPr>
        <p:txBody>
          <a:bodyPr/>
          <a:lstStyle/>
          <a:p>
            <a:r>
              <a:rPr lang="ru-RU" dirty="0"/>
              <a:t>Результаты проекта.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5623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957" y="116632"/>
            <a:ext cx="6505179" cy="1569660"/>
          </a:xfrm>
        </p:spPr>
        <p:txBody>
          <a:bodyPr/>
          <a:lstStyle/>
          <a:p>
            <a:r>
              <a:rPr lang="ru-RU" dirty="0"/>
              <a:t>Результаты проекта.</a:t>
            </a:r>
            <a:br>
              <a:rPr lang="ru-RU" dirty="0"/>
            </a:br>
            <a:r>
              <a:rPr lang="ru-RU" dirty="0"/>
              <a:t>Разработанные </a:t>
            </a:r>
            <a:r>
              <a:rPr lang="ru-RU" dirty="0" smtClean="0"/>
              <a:t>стандарты (СОК)</a:t>
            </a:r>
            <a:br>
              <a:rPr lang="ru-RU" dirty="0" smtClean="0"/>
            </a:br>
            <a:r>
              <a:rPr lang="ru-RU" dirty="0" smtClean="0"/>
              <a:t> по внедренным улучшениям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700808"/>
            <a:ext cx="63367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В качестве стандарта также </a:t>
            </a:r>
            <a:r>
              <a:rPr lang="ru-RU" sz="2000" i="1" dirty="0" smtClean="0">
                <a:solidFill>
                  <a:srgbClr val="00B050"/>
                </a:solidFill>
              </a:rPr>
              <a:t>могут</a:t>
            </a:r>
            <a:r>
              <a:rPr lang="ru-RU" i="1" dirty="0" smtClean="0">
                <a:solidFill>
                  <a:srgbClr val="00B050"/>
                </a:solidFill>
              </a:rPr>
              <a:t> быть  методические рекомендации, регламент, инструкции, памятки, чек-листы, </a:t>
            </a:r>
            <a:br>
              <a:rPr lang="ru-RU" i="1" dirty="0" smtClean="0">
                <a:solidFill>
                  <a:srgbClr val="00B050"/>
                </a:solidFill>
              </a:rPr>
            </a:br>
            <a:r>
              <a:rPr lang="ru-RU" i="1" dirty="0" smtClean="0">
                <a:solidFill>
                  <a:srgbClr val="00B050"/>
                </a:solidFill>
              </a:rPr>
              <a:t>фотография рабочего места и т.п.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80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аспорт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214422"/>
            <a:ext cx="8596105" cy="53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952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6492" y="188640"/>
            <a:ext cx="3467616" cy="584775"/>
          </a:xfrm>
        </p:spPr>
        <p:txBody>
          <a:bodyPr/>
          <a:lstStyle/>
          <a:p>
            <a:r>
              <a:rPr lang="ru-RU" dirty="0"/>
              <a:t>Команда проекта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5984" y="1142984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72008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000364" y="1142984"/>
            <a:ext cx="485778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3366"/>
                </a:solidFill>
              </a:rPr>
              <a:t>Лунцова О.В. </a:t>
            </a:r>
            <a:endParaRPr lang="ru-RU" sz="1400" b="1" dirty="0" smtClean="0">
              <a:solidFill>
                <a:srgbClr val="003366"/>
              </a:solidFill>
            </a:endParaRP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3366"/>
                </a:solidFill>
              </a:rPr>
              <a:t>заведующая </a:t>
            </a:r>
            <a:r>
              <a:rPr lang="ru-RU" sz="1400" b="1" dirty="0" smtClean="0">
                <a:solidFill>
                  <a:srgbClr val="003366"/>
                </a:solidFill>
              </a:rPr>
              <a:t>сектором дошкольного </a:t>
            </a:r>
            <a:r>
              <a:rPr lang="ru-RU" sz="1400" b="1" dirty="0" smtClean="0">
                <a:solidFill>
                  <a:srgbClr val="003366"/>
                </a:solidFill>
              </a:rPr>
              <a:t>образования</a:t>
            </a:r>
            <a:endParaRPr lang="ru-RU" sz="1400" b="1" dirty="0">
              <a:solidFill>
                <a:srgbClr val="003366"/>
              </a:solidFill>
              <a:ea typeface="Calibri"/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2285992"/>
            <a:ext cx="3600400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Батаева Светлана Васильевна заместитель </a:t>
            </a:r>
            <a:r>
              <a:rPr lang="ru-RU" sz="1400" b="1" dirty="0" smtClean="0">
                <a:solidFill>
                  <a:srgbClr val="002060"/>
                </a:solidFill>
              </a:rPr>
              <a:t>заведующей </a:t>
            </a: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МБ ДОУ Детский сад №7 «Солнышко»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3429000"/>
            <a:ext cx="3600400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Кашкарова Алена Юрьевна </a:t>
            </a:r>
            <a:r>
              <a:rPr lang="ru-RU" sz="1400" b="1" dirty="0" smtClean="0">
                <a:solidFill>
                  <a:srgbClr val="002060"/>
                </a:solidFill>
              </a:rPr>
              <a:t>– воспитатель 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МБ ДОУ </a:t>
            </a:r>
            <a:r>
              <a:rPr lang="ru-RU" sz="1400" b="1" dirty="0" smtClean="0">
                <a:solidFill>
                  <a:srgbClr val="002060"/>
                </a:solidFill>
              </a:rPr>
              <a:t>Детский сад №7 «Солнышко»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14942" y="3357562"/>
            <a:ext cx="3781084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Тудвасева Анастасия Александровна </a:t>
            </a:r>
            <a:r>
              <a:rPr lang="ru-RU" sz="1400" b="1" dirty="0" smtClean="0">
                <a:solidFill>
                  <a:srgbClr val="002060"/>
                </a:solidFill>
              </a:rPr>
              <a:t>– воспитатель 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МБ ДОУ </a:t>
            </a:r>
            <a:r>
              <a:rPr lang="ru-RU" sz="1400" b="1" dirty="0" smtClean="0">
                <a:solidFill>
                  <a:srgbClr val="002060"/>
                </a:solidFill>
              </a:rPr>
              <a:t>Детский сад №7 «Солнышко»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14942" y="4572008"/>
            <a:ext cx="3600400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Григорьева Евгения Леонидовна </a:t>
            </a:r>
            <a:r>
              <a:rPr lang="ru-RU" sz="1400" b="1" dirty="0" smtClean="0">
                <a:solidFill>
                  <a:srgbClr val="002060"/>
                </a:solidFill>
              </a:rPr>
              <a:t>– воспитатель 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МБ ДОУ </a:t>
            </a:r>
            <a:r>
              <a:rPr lang="ru-RU" sz="1400" b="1" dirty="0" smtClean="0">
                <a:solidFill>
                  <a:srgbClr val="002060"/>
                </a:solidFill>
              </a:rPr>
              <a:t>Детский сад №7 «Солнышко»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4643446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785786" y="4572009"/>
            <a:ext cx="3571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400" b="1" dirty="0" smtClean="0">
                <a:solidFill>
                  <a:srgbClr val="003366"/>
                </a:solidFill>
              </a:rPr>
              <a:t>Шацкая </a:t>
            </a:r>
            <a:r>
              <a:rPr lang="ru-RU" sz="1400" b="1" dirty="0" smtClean="0">
                <a:solidFill>
                  <a:srgbClr val="003366"/>
                </a:solidFill>
              </a:rPr>
              <a:t>Юлия  Сергеевна </a:t>
            </a:r>
            <a:r>
              <a:rPr lang="ru-RU" sz="1400" b="1" dirty="0" smtClean="0">
                <a:solidFill>
                  <a:srgbClr val="003366"/>
                </a:solidFill>
              </a:rPr>
              <a:t>заместитель заведующей</a:t>
            </a:r>
            <a:r>
              <a:rPr lang="ru-RU" sz="1400" b="1" dirty="0" smtClean="0">
                <a:solidFill>
                  <a:srgbClr val="003366"/>
                </a:solidFill>
              </a:rPr>
              <a:t> по ВМР </a:t>
            </a:r>
            <a:r>
              <a:rPr lang="ru-RU" sz="1400" b="1" dirty="0" smtClean="0">
                <a:solidFill>
                  <a:srgbClr val="003366"/>
                </a:solidFill>
              </a:rPr>
              <a:t>МАДОУ </a:t>
            </a:r>
            <a:r>
              <a:rPr lang="ru-RU" sz="1400" b="1" dirty="0" smtClean="0">
                <a:solidFill>
                  <a:srgbClr val="003366"/>
                </a:solidFill>
              </a:rPr>
              <a:t>ЦРР «Планета детства»</a:t>
            </a:r>
            <a:endParaRPr lang="ru-RU" sz="1400" b="1" dirty="0" smtClean="0">
              <a:solidFill>
                <a:srgbClr val="003366"/>
              </a:solidFill>
            </a:endParaRPr>
          </a:p>
          <a:p>
            <a:pPr algn="l"/>
            <a:endParaRPr lang="ru-RU" sz="1400" b="1" dirty="0">
              <a:solidFill>
                <a:srgbClr val="003366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43504" y="5572140"/>
            <a:ext cx="35719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400" b="1" dirty="0" smtClean="0">
                <a:solidFill>
                  <a:srgbClr val="003366"/>
                </a:solidFill>
              </a:rPr>
              <a:t>Белоусова Татьяна Владимировна </a:t>
            </a:r>
            <a:r>
              <a:rPr lang="ru-RU" sz="1400" b="1" dirty="0" smtClean="0">
                <a:solidFill>
                  <a:srgbClr val="003366"/>
                </a:solidFill>
              </a:rPr>
              <a:t>заместитель заведующей по ВМР </a:t>
            </a:r>
            <a:r>
              <a:rPr lang="ru-RU" sz="1400" b="1" dirty="0" smtClean="0">
                <a:solidFill>
                  <a:srgbClr val="003366"/>
                </a:solidFill>
              </a:rPr>
              <a:t>  МБ </a:t>
            </a:r>
            <a:r>
              <a:rPr lang="ru-RU" sz="1400" b="1" dirty="0" smtClean="0">
                <a:solidFill>
                  <a:srgbClr val="003366"/>
                </a:solidFill>
              </a:rPr>
              <a:t>ДОУ Детский сад № 24 </a:t>
            </a:r>
            <a:r>
              <a:rPr lang="ru-RU" sz="1400" b="1" dirty="0" smtClean="0">
                <a:solidFill>
                  <a:srgbClr val="003366"/>
                </a:solidFill>
              </a:rPr>
              <a:t>«Белочка»</a:t>
            </a:r>
            <a:endParaRPr lang="ru-RU" sz="1400" b="1" dirty="0">
              <a:solidFill>
                <a:srgbClr val="003366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5786" y="5572140"/>
            <a:ext cx="38576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400" b="1" dirty="0" smtClean="0">
                <a:solidFill>
                  <a:srgbClr val="003366"/>
                </a:solidFill>
              </a:rPr>
              <a:t>Коровина Инна Петровна </a:t>
            </a:r>
          </a:p>
          <a:p>
            <a:pPr algn="l"/>
            <a:r>
              <a:rPr lang="ru-RU" sz="1400" b="1" dirty="0" smtClean="0">
                <a:solidFill>
                  <a:srgbClr val="003366"/>
                </a:solidFill>
              </a:rPr>
              <a:t>заместитель </a:t>
            </a:r>
            <a:r>
              <a:rPr lang="ru-RU" sz="1400" b="1" dirty="0" smtClean="0">
                <a:solidFill>
                  <a:srgbClr val="003366"/>
                </a:solidFill>
              </a:rPr>
              <a:t>заведующей </a:t>
            </a:r>
            <a:endParaRPr lang="ru-RU" sz="1400" b="1" dirty="0" smtClean="0">
              <a:solidFill>
                <a:srgbClr val="003366"/>
              </a:solidFill>
            </a:endParaRPr>
          </a:p>
          <a:p>
            <a:pPr algn="l"/>
            <a:r>
              <a:rPr lang="ru-RU" sz="1400" b="1" dirty="0" smtClean="0">
                <a:solidFill>
                  <a:srgbClr val="003366"/>
                </a:solidFill>
              </a:rPr>
              <a:t>МБДОУ </a:t>
            </a:r>
            <a:r>
              <a:rPr lang="ru-RU" sz="1400" b="1" dirty="0" smtClean="0">
                <a:solidFill>
                  <a:srgbClr val="003366"/>
                </a:solidFill>
              </a:rPr>
              <a:t>Детский сад </a:t>
            </a:r>
            <a:r>
              <a:rPr lang="ru-RU" sz="1400" b="1" dirty="0" smtClean="0">
                <a:solidFill>
                  <a:srgbClr val="003366"/>
                </a:solidFill>
              </a:rPr>
              <a:t>№37 </a:t>
            </a:r>
            <a:r>
              <a:rPr lang="ru-RU" sz="1400" b="1" dirty="0" smtClean="0">
                <a:solidFill>
                  <a:srgbClr val="003366"/>
                </a:solidFill>
              </a:rPr>
              <a:t>«</a:t>
            </a:r>
            <a:r>
              <a:rPr lang="ru-RU" sz="1400" b="1" dirty="0" err="1" smtClean="0">
                <a:solidFill>
                  <a:srgbClr val="003366"/>
                </a:solidFill>
              </a:rPr>
              <a:t>Семицветик</a:t>
            </a:r>
            <a:r>
              <a:rPr lang="ru-RU" sz="1400" b="1" dirty="0" smtClean="0">
                <a:solidFill>
                  <a:srgbClr val="003366"/>
                </a:solidFill>
              </a:rPr>
              <a:t>» </a:t>
            </a:r>
            <a:endParaRPr lang="ru-RU" sz="1400" b="1" dirty="0">
              <a:solidFill>
                <a:srgbClr val="003366"/>
              </a:solidFill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5743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5643578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7214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3429000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2285992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5214942" y="2285992"/>
            <a:ext cx="3600400" cy="81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Лобаева Ольга Владимировна </a:t>
            </a:r>
            <a:r>
              <a:rPr lang="ru-RU" sz="1400" b="1" dirty="0" smtClean="0">
                <a:solidFill>
                  <a:srgbClr val="002060"/>
                </a:solidFill>
              </a:rPr>
              <a:t>заведующая </a:t>
            </a:r>
          </a:p>
          <a:p>
            <a:pPr lvl="0" algn="l"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</a:rPr>
              <a:t>МБ ДОУ Детский сад №7 «Солнышко»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26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079310" cy="584775"/>
          </a:xfrm>
        </p:spPr>
        <p:txBody>
          <a:bodyPr/>
          <a:lstStyle/>
          <a:p>
            <a:r>
              <a:rPr lang="ru-RU" dirty="0" smtClean="0"/>
              <a:t>Карта текущего состояния процесса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1285860"/>
            <a:ext cx="55007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0066"/>
                </a:solidFill>
              </a:rPr>
              <a:t>04.09.2019г. На базе МБДОУ Детский сад №7 «Солнышко»  состоялся мини-форсайт «Построим свое будущее». Для достижения качественно новых результатов в своей работе педагоги предложили внедрить свои новаторские идеи, по сокращению временных затрат на составления технологических  карт НОД.  </a:t>
            </a:r>
            <a:endParaRPr lang="ru-RU" sz="1400" b="1" dirty="0">
              <a:solidFill>
                <a:srgbClr val="000066"/>
              </a:solidFill>
            </a:endParaRPr>
          </a:p>
        </p:txBody>
      </p:sp>
      <p:pic>
        <p:nvPicPr>
          <p:cNvPr id="22530" name="Picture 2" descr="D:\Рабочий стол\20190927_130126.jpg"/>
          <p:cNvPicPr>
            <a:picLocks noChangeAspect="1" noChangeArrowheads="1"/>
          </p:cNvPicPr>
          <p:nvPr/>
        </p:nvPicPr>
        <p:blipFill>
          <a:blip r:embed="rId2" cstate="print"/>
          <a:srcRect b="9917"/>
          <a:stretch>
            <a:fillRect/>
          </a:stretch>
        </p:blipFill>
        <p:spPr bwMode="auto">
          <a:xfrm>
            <a:off x="285720" y="3071810"/>
            <a:ext cx="5286413" cy="3356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079310" cy="584775"/>
          </a:xfrm>
        </p:spPr>
        <p:txBody>
          <a:bodyPr/>
          <a:lstStyle/>
          <a:p>
            <a:r>
              <a:rPr lang="ru-RU" dirty="0" smtClean="0"/>
              <a:t>Карта текущего состояния процесса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71934" y="1142984"/>
            <a:ext cx="46434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3366"/>
                </a:solidFill>
              </a:rPr>
              <a:t>11.09.2019г. команда МБ ДОУ Детский сад № 7 «Солнышко» представила паспорт лин-проекта по внедрению бережливых технологий «Сокращение временных затрат педагогического персонала по разработке технологических карт непрерывной образовательной деятельности» на семинаре-совещании «Организация сетевого взаимодействия образовательных организаций региона по внедрению бережливых технологий» в Кузбасском региональном институте повышения квалификации и переподготовки работников образования.</a:t>
            </a:r>
            <a:endParaRPr lang="ru-RU" sz="1400" dirty="0">
              <a:solidFill>
                <a:srgbClr val="003366"/>
              </a:solidFill>
            </a:endParaRPr>
          </a:p>
        </p:txBody>
      </p:sp>
      <p:pic>
        <p:nvPicPr>
          <p:cNvPr id="14338" name="Picture 2" descr="http://kaltansolnishko.ucoz.ru/_nw/7/s96824015.jpg"/>
          <p:cNvPicPr>
            <a:picLocks noChangeAspect="1" noChangeArrowheads="1"/>
          </p:cNvPicPr>
          <p:nvPr/>
        </p:nvPicPr>
        <p:blipFill>
          <a:blip r:embed="rId2"/>
          <a:srcRect r="9559" b="20588"/>
          <a:stretch>
            <a:fillRect/>
          </a:stretch>
        </p:blipFill>
        <p:spPr bwMode="auto">
          <a:xfrm>
            <a:off x="571472" y="1357298"/>
            <a:ext cx="3254398" cy="214314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143372" y="428625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0066"/>
                </a:solidFill>
              </a:rPr>
              <a:t>18.09.2019г. команда МБ ДОУ Детский сад № 7 «Солнышко» приняла участие в постоянно действующем семинаре «Внедрение бережливых технологий в образовании» по теме: «Бережливые технологии как средство повышения эффективности деятельности образовательных организаций и качества образования».</a:t>
            </a:r>
            <a:endParaRPr lang="ru-RU" sz="1400" dirty="0">
              <a:solidFill>
                <a:srgbClr val="000066"/>
              </a:solidFill>
            </a:endParaRPr>
          </a:p>
        </p:txBody>
      </p:sp>
      <p:pic>
        <p:nvPicPr>
          <p:cNvPr id="14340" name="Picture 4" descr="http://kaltansolnishko.ucoz.ru/_ld/0/s23988609.jpg"/>
          <p:cNvPicPr>
            <a:picLocks noChangeAspect="1" noChangeArrowheads="1"/>
          </p:cNvPicPr>
          <p:nvPr/>
        </p:nvPicPr>
        <p:blipFill>
          <a:blip r:embed="rId3"/>
          <a:srcRect l="5625" t="11278" r="9999"/>
          <a:stretch>
            <a:fillRect/>
          </a:stretch>
        </p:blipFill>
        <p:spPr bwMode="auto">
          <a:xfrm>
            <a:off x="571472" y="4214818"/>
            <a:ext cx="3214710" cy="22478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864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68760"/>
            <a:ext cx="3384376" cy="515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2203" y="332656"/>
            <a:ext cx="3899594" cy="584775"/>
          </a:xfrm>
        </p:spPr>
        <p:txBody>
          <a:bodyPr/>
          <a:lstStyle/>
          <a:p>
            <a:r>
              <a:rPr lang="ru-RU" dirty="0"/>
              <a:t>Пирамида проблем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8926" y="4714884"/>
            <a:ext cx="1800200" cy="1341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23528" y="1628801"/>
            <a:ext cx="4716523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Количество </a:t>
            </a:r>
            <a:r>
              <a:rPr lang="ru-RU" altLang="ru-RU" b="1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и перечень проблем </a:t>
            </a:r>
            <a:br>
              <a:rPr lang="ru-RU" altLang="ru-RU" b="1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</a:br>
            <a:r>
              <a:rPr lang="ru-RU" altLang="ru-RU" b="1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с </a:t>
            </a:r>
            <a: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разбивкой </a:t>
            </a:r>
            <a:r>
              <a:rPr lang="ru-RU" altLang="ru-RU" b="1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по </a:t>
            </a:r>
            <a: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уровням решения</a:t>
            </a:r>
          </a:p>
          <a:p>
            <a:pPr eaLnBrk="1" hangingPunct="1"/>
            <a:endParaRPr lang="ru-RU" altLang="ru-RU" i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Проблемы федерального и регионального уровня (следует перечислить)</a:t>
            </a:r>
            <a:endParaRPr lang="ru-RU" altLang="ru-RU" i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ru-RU" altLang="ru-RU" i="1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i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Проблемы, решаемые организацией</a:t>
            </a:r>
          </a:p>
          <a:p>
            <a:pPr eaLnBrk="1" hangingPunct="1"/>
            <a:r>
              <a:rPr lang="ru-RU" altLang="ru-RU" sz="2000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endParaRPr lang="ru-RU" altLang="ru-RU" sz="20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/>
            <a:endParaRPr lang="ru-RU" altLang="ru-RU" dirty="0">
              <a:latin typeface="Arial" panose="020B0604020202020204" pitchFamily="34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85720" y="3857628"/>
            <a:ext cx="4714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rgbClr val="000066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1400" dirty="0" smtClean="0">
                <a:solidFill>
                  <a:srgbClr val="000066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веб-разработчика для 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создания единой электронной базы методических разработок.</a:t>
            </a:r>
            <a:endParaRPr kumimoji="0" lang="ru-RU" sz="1400" b="0" i="0" strike="noStrike" cap="none" normalizeH="0" baseline="0" dirty="0" smtClean="0">
              <a:ln>
                <a:noFill/>
              </a:ln>
              <a:solidFill>
                <a:srgbClr val="000066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2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070655" cy="584775"/>
          </a:xfrm>
        </p:spPr>
        <p:txBody>
          <a:bodyPr/>
          <a:lstStyle/>
          <a:p>
            <a:r>
              <a:rPr lang="ru-RU" dirty="0" smtClean="0"/>
              <a:t>Карта целевого состояния процесса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55857" y="465313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Карта, текст-пояснение, фото-материал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16632"/>
            <a:ext cx="4363695" cy="1077218"/>
          </a:xfrm>
        </p:spPr>
        <p:txBody>
          <a:bodyPr/>
          <a:lstStyle/>
          <a:p>
            <a:r>
              <a:rPr lang="ru-RU" dirty="0" smtClean="0"/>
              <a:t>План мероприятий по</a:t>
            </a:r>
            <a:br>
              <a:rPr lang="ru-RU" dirty="0" smtClean="0"/>
            </a:br>
            <a:r>
              <a:rPr lang="ru-RU" dirty="0" smtClean="0"/>
              <a:t> устранению проблем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08173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Рекомендуется перечислить основные проблемы, </a:t>
            </a:r>
            <a:r>
              <a:rPr lang="ru-RU" i="1" dirty="0">
                <a:solidFill>
                  <a:srgbClr val="00B050"/>
                </a:solidFill>
              </a:rPr>
              <a:t>как </a:t>
            </a:r>
            <a:r>
              <a:rPr lang="ru-RU" i="1" dirty="0" smtClean="0">
                <a:solidFill>
                  <a:srgbClr val="00B050"/>
                </a:solidFill>
              </a:rPr>
              <a:t>были решены, </a:t>
            </a:r>
            <a:r>
              <a:rPr lang="ru-RU" i="1" dirty="0">
                <a:solidFill>
                  <a:srgbClr val="00B050"/>
                </a:solidFill>
              </a:rPr>
              <a:t>посредством </a:t>
            </a:r>
            <a:r>
              <a:rPr lang="ru-RU" i="1" dirty="0" smtClean="0">
                <a:solidFill>
                  <a:srgbClr val="00B050"/>
                </a:solidFill>
              </a:rPr>
              <a:t>какого инструмента выявлена коренная причина, и т.д.</a:t>
            </a:r>
          </a:p>
          <a:p>
            <a:r>
              <a:rPr lang="ru-RU" i="1" dirty="0" smtClean="0">
                <a:solidFill>
                  <a:srgbClr val="00B050"/>
                </a:solidFill>
              </a:rPr>
              <a:t>Разместить интересный информативный фото-материал</a:t>
            </a:r>
            <a:endParaRPr lang="ru-RU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7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020" y="260648"/>
            <a:ext cx="4849726" cy="584775"/>
          </a:xfrm>
        </p:spPr>
        <p:txBody>
          <a:bodyPr/>
          <a:lstStyle/>
          <a:p>
            <a:r>
              <a:rPr lang="ru-RU" dirty="0" smtClean="0"/>
              <a:t>Достигнутые результаты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499113362"/>
              </p:ext>
            </p:extLst>
          </p:nvPr>
        </p:nvGraphicFramePr>
        <p:xfrm>
          <a:off x="3131840" y="4077072"/>
          <a:ext cx="5832648" cy="2264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2585544"/>
              </p:ext>
            </p:extLst>
          </p:nvPr>
        </p:nvGraphicFramePr>
        <p:xfrm>
          <a:off x="646659" y="1248092"/>
          <a:ext cx="7885781" cy="2324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1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25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378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875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цели (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результат, эффект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81099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заполнения и обработки  табелей воспитателями групп младшего дошкольного возраста (</a:t>
                      </a:r>
                      <a:r>
                        <a:rPr lang="ru-RU" sz="1200" b="0" kern="1200" dirty="0" err="1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мин..в</a:t>
                      </a: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мес.)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endParaRPr lang="en-US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1.240 минут. в месяц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протекания процесса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2,7 раза;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algn="l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Соблюдение сроков сдачи табелей;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Комфортное профессиональное взаимодействие сотрудников</a:t>
                      </a: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608" y="86353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rgbClr val="FF0000"/>
                </a:solidFill>
              </a:rPr>
              <a:t>пример</a:t>
            </a:r>
            <a:endParaRPr lang="ru-RU" sz="1600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359" y="4581128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solidFill>
                  <a:srgbClr val="00B050"/>
                </a:solidFill>
              </a:rPr>
              <a:t>Рекомендуется наглядно показать достигнутые результаты </a:t>
            </a:r>
            <a:r>
              <a:rPr lang="ru-RU" sz="1200" i="1" u="sng" dirty="0" smtClean="0">
                <a:solidFill>
                  <a:srgbClr val="00B050"/>
                </a:solidFill>
              </a:rPr>
              <a:t>в сравнении с исходным состоянием </a:t>
            </a:r>
            <a:r>
              <a:rPr lang="ru-RU" sz="1200" i="1" dirty="0" smtClean="0">
                <a:solidFill>
                  <a:srgbClr val="00B050"/>
                </a:solidFill>
              </a:rPr>
              <a:t>с помощью графиков, таблиц, фотографий и т. д.</a:t>
            </a:r>
            <a:endParaRPr lang="ru-RU" sz="1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54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10549</TotalTime>
  <Words>635</Words>
  <Application>Microsoft Office PowerPoint</Application>
  <PresentationFormat>Экран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Лин-проект: Сокращение временных затрат педагогических работников на составление технологических карт непрерывной образовательной деятельности за счет создания единой электронной базы методических разработок.   </vt:lpstr>
      <vt:lpstr>Слайд 2</vt:lpstr>
      <vt:lpstr>Команда проекта</vt:lpstr>
      <vt:lpstr>Карта текущего состояния процесса</vt:lpstr>
      <vt:lpstr>Карта текущего состояния процесса</vt:lpstr>
      <vt:lpstr>Пирамида проблем</vt:lpstr>
      <vt:lpstr>Карта целевого состояния процесса</vt:lpstr>
      <vt:lpstr>План мероприятий по  устранению проблем</vt:lpstr>
      <vt:lpstr>Достигнутые результаты</vt:lpstr>
      <vt:lpstr>Достигнутые результаты</vt:lpstr>
      <vt:lpstr>Достигнутые результаты</vt:lpstr>
      <vt:lpstr>Визуализация  (фотографии «Было» – «Стало») </vt:lpstr>
      <vt:lpstr>Визуализация  (фотографии «Было» – «Стало») </vt:lpstr>
      <vt:lpstr>Результаты проекта. Визуализация  (фотографии «Было» – «Стало») </vt:lpstr>
      <vt:lpstr>Визуализация  (фотографии «Было» – «Стало») </vt:lpstr>
      <vt:lpstr>Результаты проекта. </vt:lpstr>
      <vt:lpstr>Результаты проекта. Разработанные стандарты (СОК)  по внедренным улучшениям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Пользователь</cp:lastModifiedBy>
  <cp:revision>607</cp:revision>
  <cp:lastPrinted>2019-02-18T01:46:55Z</cp:lastPrinted>
  <dcterms:created xsi:type="dcterms:W3CDTF">2007-01-29T08:57:19Z</dcterms:created>
  <dcterms:modified xsi:type="dcterms:W3CDTF">2019-09-30T07:22:33Z</dcterms:modified>
</cp:coreProperties>
</file>