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3" r:id="rId4"/>
    <p:sldId id="266" r:id="rId5"/>
    <p:sldId id="276" r:id="rId6"/>
    <p:sldId id="278" r:id="rId7"/>
    <p:sldId id="279" r:id="rId8"/>
    <p:sldId id="281" r:id="rId9"/>
    <p:sldId id="280" r:id="rId10"/>
    <p:sldId id="277" r:id="rId11"/>
    <p:sldId id="282" r:id="rId12"/>
    <p:sldId id="283" r:id="rId13"/>
    <p:sldId id="28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A72"/>
    <a:srgbClr val="00D023"/>
    <a:srgbClr val="F8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94660"/>
  </p:normalViewPr>
  <p:slideViewPr>
    <p:cSldViewPr>
      <p:cViewPr>
        <p:scale>
          <a:sx n="110" d="100"/>
          <a:sy n="110" d="100"/>
        </p:scale>
        <p:origin x="-43" y="1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651A12-5502-4412-A413-5BD22351C317}" type="datetimeFigureOut">
              <a:rPr lang="ru-RU" smtClean="0"/>
              <a:pPr/>
              <a:t>10.10.2023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B5F1B9-1E35-45AF-A118-AFE5FB13E3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51A12-5502-4412-A413-5BD22351C317}" type="datetimeFigureOut">
              <a:rPr lang="ru-RU" smtClean="0"/>
              <a:pPr/>
              <a:t>10.10.2023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5F1B9-1E35-45AF-A118-AFE5FB13E3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500042"/>
            <a:ext cx="7215238" cy="584775"/>
          </a:xfrm>
          <a:prstGeom prst="rect">
            <a:avLst/>
          </a:prstGeom>
          <a:noFill/>
        </p:spPr>
        <p:txBody>
          <a:bodyPr wrap="square" rtlCol="0">
            <a:spAutoFit/>
          </a:bodyPr>
          <a:lstStyle/>
          <a:p>
            <a:pPr algn="ctr"/>
            <a:r>
              <a:rPr lang="ru-RU" sz="3200" b="1" dirty="0" smtClean="0">
                <a:solidFill>
                  <a:schemeClr val="bg1"/>
                </a:solidFill>
                <a:latin typeface="Corbel" pitchFamily="34" charset="0"/>
              </a:rPr>
              <a:t>Экстремизм – угроза обществу</a:t>
            </a:r>
            <a:endParaRPr lang="ru-RU" sz="3200" b="1" dirty="0">
              <a:solidFill>
                <a:schemeClr val="bg1"/>
              </a:solidFill>
              <a:latin typeface="Corbel" pitchFamily="34" charset="0"/>
            </a:endParaRPr>
          </a:p>
        </p:txBody>
      </p:sp>
      <p:sp>
        <p:nvSpPr>
          <p:cNvPr id="7" name="TextBox 6"/>
          <p:cNvSpPr txBox="1"/>
          <p:nvPr/>
        </p:nvSpPr>
        <p:spPr>
          <a:xfrm>
            <a:off x="395536" y="2492896"/>
            <a:ext cx="8501122" cy="1877437"/>
          </a:xfrm>
          <a:prstGeom prst="rect">
            <a:avLst/>
          </a:prstGeom>
          <a:noFill/>
        </p:spPr>
        <p:txBody>
          <a:bodyPr wrap="square" rtlCol="0">
            <a:spAutoFit/>
          </a:bodyPr>
          <a:lstStyle/>
          <a:p>
            <a:pPr algn="ctr"/>
            <a:r>
              <a:rPr lang="ru-RU" sz="7200" b="1" dirty="0" smtClean="0">
                <a:solidFill>
                  <a:srgbClr val="325A72"/>
                </a:solidFill>
                <a:latin typeface="Corbel" pitchFamily="34" charset="0"/>
              </a:rPr>
              <a:t>Экстремизм</a:t>
            </a:r>
            <a:endParaRPr lang="en-US" sz="7200" b="1" dirty="0" smtClean="0">
              <a:solidFill>
                <a:srgbClr val="325A72"/>
              </a:solidFill>
              <a:latin typeface="Corbel" pitchFamily="34" charset="0"/>
            </a:endParaRPr>
          </a:p>
          <a:p>
            <a:pPr algn="ctr"/>
            <a:r>
              <a:rPr lang="ru-RU" sz="4000" b="1" dirty="0" smtClean="0">
                <a:solidFill>
                  <a:srgbClr val="325A72"/>
                </a:solidFill>
                <a:latin typeface="Corbel" pitchFamily="34" charset="0"/>
              </a:rPr>
              <a:t>в молодежной среде</a:t>
            </a:r>
            <a:endParaRPr lang="ru-RU" sz="4000" b="1" dirty="0">
              <a:solidFill>
                <a:srgbClr val="325A72"/>
              </a:solidFill>
              <a:latin typeface="Corbe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44824"/>
            <a:ext cx="8208912" cy="2015936"/>
          </a:xfrm>
          <a:prstGeom prst="rect">
            <a:avLst/>
          </a:prstGeom>
        </p:spPr>
        <p:txBody>
          <a:bodyPr wrap="square">
            <a:spAutoFit/>
          </a:bodyPr>
          <a:lstStyle/>
          <a:p>
            <a:pPr algn="just"/>
            <a:r>
              <a:rPr lang="ru-RU" sz="2500" b="1" dirty="0">
                <a:solidFill>
                  <a:srgbClr val="325A72"/>
                </a:solidFill>
                <a:latin typeface="Corbel" pitchFamily="34" charset="0"/>
              </a:rPr>
              <a:t>Статья 20.3.1 КоАП РФ</a:t>
            </a:r>
          </a:p>
          <a:p>
            <a:pPr algn="just"/>
            <a:r>
              <a:rPr lang="ru-RU" sz="2500" dirty="0">
                <a:solidFill>
                  <a:srgbClr val="325A72"/>
                </a:solidFill>
                <a:latin typeface="Corbel" pitchFamily="34" charset="0"/>
              </a:rPr>
              <a:t>Возбуждение ненависти либо вражды, а равно унижение человеческого </a:t>
            </a:r>
            <a:r>
              <a:rPr lang="ru-RU" sz="2500" dirty="0" smtClean="0">
                <a:solidFill>
                  <a:srgbClr val="325A72"/>
                </a:solidFill>
                <a:latin typeface="Corbel" pitchFamily="34" charset="0"/>
              </a:rPr>
              <a:t>достоинства (штраф до 20 000 рублей, обязательные работы до 100 часов, либо арест до 15 суток)</a:t>
            </a:r>
            <a:endParaRPr lang="ru-RU" sz="2500" dirty="0">
              <a:solidFill>
                <a:srgbClr val="325A72"/>
              </a:solidFill>
              <a:latin typeface="Corbel" pitchFamily="34" charset="0"/>
            </a:endParaRPr>
          </a:p>
        </p:txBody>
      </p:sp>
      <p:sp>
        <p:nvSpPr>
          <p:cNvPr id="3" name="Прямоугольник 2"/>
          <p:cNvSpPr/>
          <p:nvPr/>
        </p:nvSpPr>
        <p:spPr>
          <a:xfrm>
            <a:off x="512259" y="3356992"/>
            <a:ext cx="693386" cy="4401205"/>
          </a:xfrm>
          <a:prstGeom prst="rect">
            <a:avLst/>
          </a:prstGeom>
        </p:spPr>
        <p:txBody>
          <a:bodyPr wrap="square">
            <a:spAutoFit/>
          </a:bodyPr>
          <a:lstStyle/>
          <a:p>
            <a:pPr algn="just"/>
            <a:r>
              <a:rPr lang="ru-RU" sz="14000" b="1" dirty="0" smtClean="0">
                <a:solidFill>
                  <a:srgbClr val="FF0000"/>
                </a:solidFill>
                <a:latin typeface="Corbel" pitchFamily="34" charset="0"/>
              </a:rPr>
              <a:t>! </a:t>
            </a:r>
            <a:endParaRPr lang="ru-RU" sz="14000" dirty="0">
              <a:solidFill>
                <a:srgbClr val="FF0000"/>
              </a:solidFill>
              <a:latin typeface="Corbel" pitchFamily="34" charset="0"/>
            </a:endParaRPr>
          </a:p>
        </p:txBody>
      </p:sp>
      <p:sp>
        <p:nvSpPr>
          <p:cNvPr id="4" name="Прямоугольник 3"/>
          <p:cNvSpPr/>
          <p:nvPr/>
        </p:nvSpPr>
        <p:spPr>
          <a:xfrm>
            <a:off x="1205645" y="3878514"/>
            <a:ext cx="7128792" cy="1246495"/>
          </a:xfrm>
          <a:prstGeom prst="rect">
            <a:avLst/>
          </a:prstGeom>
        </p:spPr>
        <p:txBody>
          <a:bodyPr wrap="square">
            <a:spAutoFit/>
          </a:bodyPr>
          <a:lstStyle/>
          <a:p>
            <a:pPr algn="just"/>
            <a:r>
              <a:rPr lang="ru-RU" sz="2500" dirty="0" smtClean="0">
                <a:solidFill>
                  <a:srgbClr val="325A72"/>
                </a:solidFill>
                <a:latin typeface="Corbel" pitchFamily="34" charset="0"/>
              </a:rPr>
              <a:t>При повторном совершении – уголовная ответственность по статье 282 УК РФ (лишение свободы до 5 лет)</a:t>
            </a:r>
            <a:endParaRPr lang="ru-RU" sz="2500" dirty="0">
              <a:solidFill>
                <a:srgbClr val="325A72"/>
              </a:solidFill>
              <a:latin typeface="Corbel" pitchFamily="34" charset="0"/>
            </a:endParaRPr>
          </a:p>
        </p:txBody>
      </p:sp>
      <p:sp>
        <p:nvSpPr>
          <p:cNvPr id="6" name="Прямоугольник 5"/>
          <p:cNvSpPr>
            <a:spLocks noChangeArrowheads="1"/>
          </p:cNvSpPr>
          <p:nvPr/>
        </p:nvSpPr>
        <p:spPr bwMode="auto">
          <a:xfrm>
            <a:off x="1133872" y="5486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Административная ответственность</a:t>
            </a:r>
            <a:endParaRPr lang="ru-RU" sz="2400" dirty="0">
              <a:solidFill>
                <a:schemeClr val="bg1"/>
              </a:solidFill>
              <a:latin typeface="Corbel" pitchFamily="34" charset="0"/>
            </a:endParaRPr>
          </a:p>
        </p:txBody>
      </p:sp>
      <p:sp>
        <p:nvSpPr>
          <p:cNvPr id="7" name="Прямоугольник 6"/>
          <p:cNvSpPr/>
          <p:nvPr/>
        </p:nvSpPr>
        <p:spPr>
          <a:xfrm>
            <a:off x="606745" y="5445224"/>
            <a:ext cx="7727692" cy="861774"/>
          </a:xfrm>
          <a:prstGeom prst="rect">
            <a:avLst/>
          </a:prstGeom>
        </p:spPr>
        <p:txBody>
          <a:bodyPr wrap="square">
            <a:spAutoFit/>
          </a:bodyPr>
          <a:lstStyle/>
          <a:p>
            <a:pPr algn="just"/>
            <a:r>
              <a:rPr lang="ru-RU" sz="2500" dirty="0" smtClean="0">
                <a:solidFill>
                  <a:srgbClr val="FF0000"/>
                </a:solidFill>
                <a:latin typeface="Corbel" pitchFamily="34" charset="0"/>
              </a:rPr>
              <a:t>ЗАПРЕЩЕНЫ</a:t>
            </a:r>
            <a:r>
              <a:rPr lang="ru-RU" sz="2500" dirty="0" smtClean="0">
                <a:solidFill>
                  <a:srgbClr val="325A72"/>
                </a:solidFill>
                <a:latin typeface="Corbel" pitchFamily="34" charset="0"/>
              </a:rPr>
              <a:t>: статьи, посты, комментарии, направленные на возбуждение ненависти и вражды</a:t>
            </a:r>
            <a:endParaRPr lang="ru-RU" sz="2500" dirty="0">
              <a:solidFill>
                <a:srgbClr val="325A72"/>
              </a:solidFill>
              <a:latin typeface="Corbel" pitchFamily="34" charset="0"/>
            </a:endParaRPr>
          </a:p>
        </p:txBody>
      </p:sp>
      <p:sp>
        <p:nvSpPr>
          <p:cNvPr id="8" name="Прямоугольник 7"/>
          <p:cNvSpPr/>
          <p:nvPr/>
        </p:nvSpPr>
        <p:spPr>
          <a:xfrm>
            <a:off x="438143" y="5336051"/>
            <a:ext cx="806489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19052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988840"/>
            <a:ext cx="8208912" cy="1815882"/>
          </a:xfrm>
          <a:prstGeom prst="rect">
            <a:avLst/>
          </a:prstGeom>
        </p:spPr>
        <p:txBody>
          <a:bodyPr wrap="square">
            <a:spAutoFit/>
          </a:bodyPr>
          <a:lstStyle/>
          <a:p>
            <a:pPr algn="just"/>
            <a:r>
              <a:rPr lang="ru-RU" sz="2800" b="1" dirty="0">
                <a:solidFill>
                  <a:srgbClr val="325A72"/>
                </a:solidFill>
                <a:latin typeface="Corbel" pitchFamily="34" charset="0"/>
              </a:rPr>
              <a:t>Статья 20.29 КоАП РФ</a:t>
            </a:r>
          </a:p>
          <a:p>
            <a:pPr algn="just"/>
            <a:r>
              <a:rPr lang="ru-RU" sz="2800" dirty="0">
                <a:solidFill>
                  <a:srgbClr val="325A72"/>
                </a:solidFill>
                <a:latin typeface="Corbel" pitchFamily="34" charset="0"/>
              </a:rPr>
              <a:t>Производство и распространение экстремистских </a:t>
            </a:r>
            <a:r>
              <a:rPr lang="ru-RU" sz="2800" dirty="0" smtClean="0">
                <a:solidFill>
                  <a:srgbClr val="325A72"/>
                </a:solidFill>
                <a:latin typeface="Corbel" pitchFamily="34" charset="0"/>
              </a:rPr>
              <a:t>материалов</a:t>
            </a:r>
            <a:r>
              <a:rPr lang="ru-RU" sz="2800" dirty="0">
                <a:solidFill>
                  <a:srgbClr val="325A72"/>
                </a:solidFill>
                <a:latin typeface="Corbel" pitchFamily="34" charset="0"/>
              </a:rPr>
              <a:t> (штраф до </a:t>
            </a:r>
            <a:r>
              <a:rPr lang="ru-RU" sz="2800" dirty="0" smtClean="0">
                <a:solidFill>
                  <a:srgbClr val="325A72"/>
                </a:solidFill>
                <a:latin typeface="Corbel" pitchFamily="34" charset="0"/>
              </a:rPr>
              <a:t>3000 </a:t>
            </a:r>
            <a:r>
              <a:rPr lang="ru-RU" sz="2800" dirty="0">
                <a:solidFill>
                  <a:srgbClr val="325A72"/>
                </a:solidFill>
                <a:latin typeface="Corbel" pitchFamily="34" charset="0"/>
              </a:rPr>
              <a:t>рублей, либо арест до 15 суток)</a:t>
            </a:r>
          </a:p>
        </p:txBody>
      </p:sp>
      <p:sp>
        <p:nvSpPr>
          <p:cNvPr id="6" name="Прямоугольник 5"/>
          <p:cNvSpPr>
            <a:spLocks noChangeArrowheads="1"/>
          </p:cNvSpPr>
          <p:nvPr/>
        </p:nvSpPr>
        <p:spPr bwMode="auto">
          <a:xfrm>
            <a:off x="1133872" y="5486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Административная ответственность</a:t>
            </a:r>
            <a:endParaRPr lang="ru-RU" sz="2400" dirty="0">
              <a:solidFill>
                <a:schemeClr val="bg1"/>
              </a:solidFill>
              <a:latin typeface="Corbel" pitchFamily="34" charset="0"/>
            </a:endParaRPr>
          </a:p>
        </p:txBody>
      </p:sp>
      <p:pic>
        <p:nvPicPr>
          <p:cNvPr id="6146" name="Picture 2" descr="C:\Users\nesyshka\Desktop\FSB-izyala-v-Sevastopole-n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005064"/>
            <a:ext cx="3662325" cy="243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07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1018900" y="5486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Экстремистские материалы</a:t>
            </a:r>
            <a:endParaRPr lang="ru-RU" sz="2400" dirty="0">
              <a:solidFill>
                <a:schemeClr val="bg1"/>
              </a:solidFill>
              <a:latin typeface="Corbel" pitchFamily="34" charset="0"/>
            </a:endParaRPr>
          </a:p>
        </p:txBody>
      </p:sp>
      <p:cxnSp>
        <p:nvCxnSpPr>
          <p:cNvPr id="5" name="Прямая со стрелкой 4"/>
          <p:cNvCxnSpPr/>
          <p:nvPr/>
        </p:nvCxnSpPr>
        <p:spPr>
          <a:xfrm flipH="1">
            <a:off x="2123728" y="1376678"/>
            <a:ext cx="648072" cy="6841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Прямая со стрелкой 8"/>
          <p:cNvCxnSpPr/>
          <p:nvPr/>
        </p:nvCxnSpPr>
        <p:spPr>
          <a:xfrm>
            <a:off x="4571642" y="1364813"/>
            <a:ext cx="358" cy="69603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p:cNvCxnSpPr/>
          <p:nvPr/>
        </p:nvCxnSpPr>
        <p:spPr>
          <a:xfrm>
            <a:off x="7049316" y="1376678"/>
            <a:ext cx="272497" cy="6841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Прямоугольник 13"/>
          <p:cNvSpPr/>
          <p:nvPr/>
        </p:nvSpPr>
        <p:spPr>
          <a:xfrm>
            <a:off x="778945" y="4518804"/>
            <a:ext cx="1619354"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картинки</a:t>
            </a:r>
            <a:endParaRPr lang="ru-RU" sz="2600" dirty="0">
              <a:solidFill>
                <a:srgbClr val="325A72"/>
              </a:solidFill>
              <a:latin typeface="Corbel" pitchFamily="34" charset="0"/>
              <a:cs typeface="Arial" pitchFamily="34" charset="0"/>
            </a:endParaRPr>
          </a:p>
        </p:txBody>
      </p:sp>
      <p:sp>
        <p:nvSpPr>
          <p:cNvPr id="15" name="Прямоугольник 14"/>
          <p:cNvSpPr/>
          <p:nvPr/>
        </p:nvSpPr>
        <p:spPr>
          <a:xfrm>
            <a:off x="616815" y="3222215"/>
            <a:ext cx="2053767"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фотографии</a:t>
            </a:r>
            <a:endParaRPr lang="ru-RU" sz="2600" dirty="0">
              <a:solidFill>
                <a:srgbClr val="325A72"/>
              </a:solidFill>
              <a:latin typeface="Corbel" pitchFamily="34" charset="0"/>
              <a:cs typeface="Arial" pitchFamily="34" charset="0"/>
            </a:endParaRPr>
          </a:p>
        </p:txBody>
      </p:sp>
      <p:sp>
        <p:nvSpPr>
          <p:cNvPr id="16" name="Прямоугольник 15"/>
          <p:cNvSpPr/>
          <p:nvPr/>
        </p:nvSpPr>
        <p:spPr>
          <a:xfrm>
            <a:off x="3560090" y="2963852"/>
            <a:ext cx="2141740"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видеозаписи</a:t>
            </a:r>
          </a:p>
        </p:txBody>
      </p:sp>
      <p:sp>
        <p:nvSpPr>
          <p:cNvPr id="17" name="Прямоугольник 16"/>
          <p:cNvSpPr/>
          <p:nvPr/>
        </p:nvSpPr>
        <p:spPr>
          <a:xfrm>
            <a:off x="3560090" y="3512773"/>
            <a:ext cx="2093522" cy="492443"/>
          </a:xfrm>
          <a:prstGeom prst="rect">
            <a:avLst/>
          </a:prstGeom>
        </p:spPr>
        <p:txBody>
          <a:bodyPr wrap="none">
            <a:spAutoFit/>
          </a:bodyPr>
          <a:lstStyle/>
          <a:p>
            <a:pPr fontAlgn="auto">
              <a:spcBef>
                <a:spcPts val="0"/>
              </a:spcBef>
              <a:spcAft>
                <a:spcPts val="0"/>
              </a:spcAft>
              <a:defRPr/>
            </a:pPr>
            <a:r>
              <a:rPr lang="ru-RU" sz="2600" b="1" dirty="0">
                <a:solidFill>
                  <a:srgbClr val="325A72"/>
                </a:solidFill>
                <a:latin typeface="Corbel" pitchFamily="34" charset="0"/>
                <a:cs typeface="Arial" pitchFamily="34" charset="0"/>
              </a:rPr>
              <a:t>а</a:t>
            </a:r>
            <a:r>
              <a:rPr lang="ru-RU" sz="2600" b="1" dirty="0" smtClean="0">
                <a:solidFill>
                  <a:srgbClr val="325A72"/>
                </a:solidFill>
                <a:latin typeface="Corbel" pitchFamily="34" charset="0"/>
                <a:cs typeface="Arial" pitchFamily="34" charset="0"/>
              </a:rPr>
              <a:t>удиозаписи</a:t>
            </a:r>
            <a:endParaRPr lang="ru-RU" sz="2600" dirty="0">
              <a:solidFill>
                <a:srgbClr val="325A72"/>
              </a:solidFill>
              <a:latin typeface="Corbel" pitchFamily="34" charset="0"/>
              <a:cs typeface="Arial" pitchFamily="34" charset="0"/>
            </a:endParaRPr>
          </a:p>
        </p:txBody>
      </p:sp>
      <p:sp>
        <p:nvSpPr>
          <p:cNvPr id="18" name="Прямоугольник 17"/>
          <p:cNvSpPr/>
          <p:nvPr/>
        </p:nvSpPr>
        <p:spPr>
          <a:xfrm>
            <a:off x="1025796" y="3649694"/>
            <a:ext cx="1021433" cy="492443"/>
          </a:xfrm>
          <a:prstGeom prst="rect">
            <a:avLst/>
          </a:prstGeom>
        </p:spPr>
        <p:txBody>
          <a:bodyPr wrap="none">
            <a:spAutoFit/>
          </a:bodyPr>
          <a:lstStyle/>
          <a:p>
            <a:pPr fontAlgn="auto">
              <a:spcBef>
                <a:spcPts val="0"/>
              </a:spcBef>
              <a:spcAft>
                <a:spcPts val="0"/>
              </a:spcAft>
              <a:defRPr/>
            </a:pPr>
            <a:r>
              <a:rPr lang="ru-RU" sz="2600" b="1" dirty="0" err="1" smtClean="0">
                <a:solidFill>
                  <a:srgbClr val="325A72"/>
                </a:solidFill>
                <a:latin typeface="Corbel" pitchFamily="34" charset="0"/>
                <a:cs typeface="Arial" pitchFamily="34" charset="0"/>
              </a:rPr>
              <a:t>мемы</a:t>
            </a:r>
            <a:endParaRPr lang="ru-RU" sz="2600" dirty="0">
              <a:solidFill>
                <a:srgbClr val="325A72"/>
              </a:solidFill>
              <a:latin typeface="Corbel" pitchFamily="34" charset="0"/>
              <a:cs typeface="Arial" pitchFamily="34" charset="0"/>
            </a:endParaRPr>
          </a:p>
        </p:txBody>
      </p:sp>
      <p:sp>
        <p:nvSpPr>
          <p:cNvPr id="19" name="Прямоугольник 18"/>
          <p:cNvSpPr/>
          <p:nvPr/>
        </p:nvSpPr>
        <p:spPr>
          <a:xfrm>
            <a:off x="6382569" y="2132855"/>
            <a:ext cx="2423484" cy="1077218"/>
          </a:xfrm>
          <a:prstGeom prst="rect">
            <a:avLst/>
          </a:prstGeom>
        </p:spPr>
        <p:txBody>
          <a:bodyPr wrap="none">
            <a:spAutoFit/>
          </a:bodyPr>
          <a:lstStyle/>
          <a:p>
            <a:pPr algn="ctr" fontAlgn="auto">
              <a:spcBef>
                <a:spcPts val="0"/>
              </a:spcBef>
              <a:spcAft>
                <a:spcPts val="0"/>
              </a:spcAft>
              <a:defRPr/>
            </a:pPr>
            <a:r>
              <a:rPr lang="ru-RU" sz="3200" b="1" dirty="0" smtClean="0">
                <a:solidFill>
                  <a:schemeClr val="accent6">
                    <a:lumMod val="50000"/>
                  </a:schemeClr>
                </a:solidFill>
                <a:latin typeface="Corbel" pitchFamily="34" charset="0"/>
                <a:cs typeface="Arial" pitchFamily="34" charset="0"/>
              </a:rPr>
              <a:t>Печатные</a:t>
            </a:r>
          </a:p>
          <a:p>
            <a:pPr algn="ctr" fontAlgn="auto">
              <a:spcBef>
                <a:spcPts val="0"/>
              </a:spcBef>
              <a:spcAft>
                <a:spcPts val="0"/>
              </a:spcAft>
              <a:defRPr/>
            </a:pPr>
            <a:r>
              <a:rPr lang="ru-RU" sz="3200" b="1" dirty="0" smtClean="0">
                <a:solidFill>
                  <a:schemeClr val="accent6">
                    <a:lumMod val="50000"/>
                  </a:schemeClr>
                </a:solidFill>
                <a:latin typeface="Corbel" pitchFamily="34" charset="0"/>
                <a:cs typeface="Arial" pitchFamily="34" charset="0"/>
              </a:rPr>
              <a:t> материалы:</a:t>
            </a:r>
            <a:endParaRPr lang="ru-RU" sz="3200" dirty="0">
              <a:solidFill>
                <a:schemeClr val="accent6">
                  <a:lumMod val="50000"/>
                </a:schemeClr>
              </a:solidFill>
              <a:latin typeface="Corbel" pitchFamily="34" charset="0"/>
              <a:cs typeface="Arial" pitchFamily="34" charset="0"/>
            </a:endParaRPr>
          </a:p>
        </p:txBody>
      </p:sp>
      <p:sp>
        <p:nvSpPr>
          <p:cNvPr id="20" name="Прямоугольник 19"/>
          <p:cNvSpPr/>
          <p:nvPr/>
        </p:nvSpPr>
        <p:spPr>
          <a:xfrm>
            <a:off x="826362" y="4079335"/>
            <a:ext cx="1524520"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коллажи</a:t>
            </a:r>
          </a:p>
        </p:txBody>
      </p:sp>
      <p:sp>
        <p:nvSpPr>
          <p:cNvPr id="21" name="Прямоугольник 20"/>
          <p:cNvSpPr/>
          <p:nvPr/>
        </p:nvSpPr>
        <p:spPr>
          <a:xfrm>
            <a:off x="3228973" y="2379077"/>
            <a:ext cx="2803974" cy="584775"/>
          </a:xfrm>
          <a:prstGeom prst="rect">
            <a:avLst/>
          </a:prstGeom>
        </p:spPr>
        <p:txBody>
          <a:bodyPr wrap="none">
            <a:spAutoFit/>
          </a:bodyPr>
          <a:lstStyle/>
          <a:p>
            <a:pPr algn="ctr" fontAlgn="auto">
              <a:spcBef>
                <a:spcPts val="0"/>
              </a:spcBef>
              <a:spcAft>
                <a:spcPts val="0"/>
              </a:spcAft>
              <a:defRPr/>
            </a:pPr>
            <a:r>
              <a:rPr lang="ru-RU" sz="3200" b="1" dirty="0" smtClean="0">
                <a:solidFill>
                  <a:schemeClr val="accent6">
                    <a:lumMod val="50000"/>
                  </a:schemeClr>
                </a:solidFill>
                <a:latin typeface="Corbel" pitchFamily="34" charset="0"/>
                <a:cs typeface="Arial" pitchFamily="34" charset="0"/>
              </a:rPr>
              <a:t>Мультимедиа:</a:t>
            </a:r>
          </a:p>
        </p:txBody>
      </p:sp>
      <p:sp>
        <p:nvSpPr>
          <p:cNvPr id="22" name="Прямоугольник 21"/>
          <p:cNvSpPr/>
          <p:nvPr/>
        </p:nvSpPr>
        <p:spPr>
          <a:xfrm>
            <a:off x="7016006" y="3235424"/>
            <a:ext cx="1045479"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книги</a:t>
            </a:r>
          </a:p>
        </p:txBody>
      </p:sp>
      <p:sp>
        <p:nvSpPr>
          <p:cNvPr id="23" name="Прямоугольник 22"/>
          <p:cNvSpPr/>
          <p:nvPr/>
        </p:nvSpPr>
        <p:spPr>
          <a:xfrm>
            <a:off x="6692145" y="3758995"/>
            <a:ext cx="1665841"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брошюры</a:t>
            </a:r>
          </a:p>
        </p:txBody>
      </p:sp>
      <p:sp>
        <p:nvSpPr>
          <p:cNvPr id="24" name="Прямоугольник 23"/>
          <p:cNvSpPr/>
          <p:nvPr/>
        </p:nvSpPr>
        <p:spPr>
          <a:xfrm>
            <a:off x="6949256" y="4271239"/>
            <a:ext cx="1178977"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статьи</a:t>
            </a:r>
          </a:p>
        </p:txBody>
      </p:sp>
      <p:sp>
        <p:nvSpPr>
          <p:cNvPr id="25" name="Прямоугольник 24"/>
          <p:cNvSpPr/>
          <p:nvPr/>
        </p:nvSpPr>
        <p:spPr>
          <a:xfrm>
            <a:off x="331027" y="2132856"/>
            <a:ext cx="2858475" cy="1077218"/>
          </a:xfrm>
          <a:prstGeom prst="rect">
            <a:avLst/>
          </a:prstGeom>
        </p:spPr>
        <p:txBody>
          <a:bodyPr wrap="none">
            <a:spAutoFit/>
          </a:bodyPr>
          <a:lstStyle/>
          <a:p>
            <a:pPr algn="ctr" fontAlgn="auto">
              <a:spcBef>
                <a:spcPts val="0"/>
              </a:spcBef>
              <a:spcAft>
                <a:spcPts val="0"/>
              </a:spcAft>
              <a:defRPr/>
            </a:pPr>
            <a:r>
              <a:rPr lang="ru-RU" sz="3200" b="1" dirty="0" smtClean="0">
                <a:solidFill>
                  <a:schemeClr val="accent6">
                    <a:lumMod val="50000"/>
                  </a:schemeClr>
                </a:solidFill>
                <a:latin typeface="Corbel" pitchFamily="34" charset="0"/>
                <a:cs typeface="Arial" pitchFamily="34" charset="0"/>
              </a:rPr>
              <a:t>Графические</a:t>
            </a:r>
          </a:p>
          <a:p>
            <a:pPr algn="ctr" fontAlgn="auto">
              <a:spcBef>
                <a:spcPts val="0"/>
              </a:spcBef>
              <a:spcAft>
                <a:spcPts val="0"/>
              </a:spcAft>
              <a:defRPr/>
            </a:pPr>
            <a:r>
              <a:rPr lang="ru-RU" sz="3200" b="1" dirty="0" smtClean="0">
                <a:solidFill>
                  <a:schemeClr val="accent6">
                    <a:lumMod val="50000"/>
                  </a:schemeClr>
                </a:solidFill>
                <a:latin typeface="Corbel" pitchFamily="34" charset="0"/>
                <a:cs typeface="Arial" pitchFamily="34" charset="0"/>
              </a:rPr>
              <a:t>изображения:</a:t>
            </a:r>
          </a:p>
        </p:txBody>
      </p:sp>
      <p:sp>
        <p:nvSpPr>
          <p:cNvPr id="36" name="Прямоугольник 35"/>
          <p:cNvSpPr/>
          <p:nvPr/>
        </p:nvSpPr>
        <p:spPr>
          <a:xfrm>
            <a:off x="595264" y="5309926"/>
            <a:ext cx="6347635" cy="830997"/>
          </a:xfrm>
          <a:prstGeom prst="rect">
            <a:avLst/>
          </a:prstGeom>
        </p:spPr>
        <p:txBody>
          <a:bodyPr wrap="none">
            <a:spAutoFit/>
          </a:bodyPr>
          <a:lstStyle/>
          <a:p>
            <a:pPr algn="ctr" fontAlgn="auto">
              <a:spcBef>
                <a:spcPts val="0"/>
              </a:spcBef>
              <a:spcAft>
                <a:spcPts val="0"/>
              </a:spcAft>
              <a:defRPr/>
            </a:pPr>
            <a:r>
              <a:rPr lang="ru-RU" sz="2400" b="1" dirty="0" smtClean="0">
                <a:solidFill>
                  <a:srgbClr val="325A72"/>
                </a:solidFill>
                <a:latin typeface="Corbel" pitchFamily="34" charset="0"/>
                <a:cs typeface="Arial" pitchFamily="34" charset="0"/>
              </a:rPr>
              <a:t>Список экстремистских материалов:</a:t>
            </a:r>
          </a:p>
          <a:p>
            <a:pPr algn="ctr" fontAlgn="auto">
              <a:spcBef>
                <a:spcPts val="0"/>
              </a:spcBef>
              <a:spcAft>
                <a:spcPts val="0"/>
              </a:spcAft>
              <a:defRPr/>
            </a:pPr>
            <a:r>
              <a:rPr lang="en-US" sz="2400" b="1" dirty="0" smtClean="0">
                <a:solidFill>
                  <a:srgbClr val="325A72"/>
                </a:solidFill>
                <a:latin typeface="Corbel" pitchFamily="34" charset="0"/>
                <a:cs typeface="Arial" pitchFamily="34" charset="0"/>
              </a:rPr>
              <a:t>https</a:t>
            </a:r>
            <a:r>
              <a:rPr lang="en-US" sz="2400" b="1" dirty="0">
                <a:solidFill>
                  <a:srgbClr val="325A72"/>
                </a:solidFill>
                <a:latin typeface="Corbel" pitchFamily="34" charset="0"/>
                <a:cs typeface="Arial" pitchFamily="34" charset="0"/>
              </a:rPr>
              <a:t>://minjust.gov.ru/ru/extremist-materials/</a:t>
            </a:r>
            <a:r>
              <a:rPr lang="ru-RU" sz="2400" b="1" dirty="0" smtClean="0">
                <a:solidFill>
                  <a:srgbClr val="325A72"/>
                </a:solidFill>
                <a:latin typeface="Corbel" pitchFamily="34" charset="0"/>
                <a:cs typeface="Arial" pitchFamily="34" charset="0"/>
              </a:rPr>
              <a:t> </a:t>
            </a:r>
          </a:p>
        </p:txBody>
      </p:sp>
      <p:pic>
        <p:nvPicPr>
          <p:cNvPr id="37" name="Picture 2" descr="http://qrcoder.ru/code/?https%3A%2F%2Fminjust.ru%2Fru%2Fextremist-materials&amp;10&amp;0"/>
          <p:cNvPicPr>
            <a:picLocks noChangeAspect="1" noChangeArrowheads="1"/>
          </p:cNvPicPr>
          <p:nvPr/>
        </p:nvPicPr>
        <p:blipFill>
          <a:blip r:embed="rId2" cstate="print"/>
          <a:srcRect/>
          <a:stretch>
            <a:fillRect/>
          </a:stretch>
        </p:blipFill>
        <p:spPr bwMode="auto">
          <a:xfrm>
            <a:off x="7029046" y="4869160"/>
            <a:ext cx="1858009" cy="1858010"/>
          </a:xfrm>
          <a:prstGeom prst="rect">
            <a:avLst/>
          </a:prstGeom>
          <a:noFill/>
        </p:spPr>
      </p:pic>
      <p:sp>
        <p:nvSpPr>
          <p:cNvPr id="6148" name="Прямоугольник 6147"/>
          <p:cNvSpPr/>
          <p:nvPr/>
        </p:nvSpPr>
        <p:spPr>
          <a:xfrm>
            <a:off x="616815" y="5309926"/>
            <a:ext cx="620898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1496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988840"/>
            <a:ext cx="8208912" cy="3416320"/>
          </a:xfrm>
          <a:prstGeom prst="rect">
            <a:avLst/>
          </a:prstGeom>
        </p:spPr>
        <p:txBody>
          <a:bodyPr wrap="square">
            <a:spAutoFit/>
          </a:bodyPr>
          <a:lstStyle/>
          <a:p>
            <a:pPr algn="just"/>
            <a:r>
              <a:rPr lang="ru-RU" sz="2400" b="1" dirty="0">
                <a:solidFill>
                  <a:srgbClr val="325A72"/>
                </a:solidFill>
                <a:latin typeface="Corbel" pitchFamily="34" charset="0"/>
              </a:rPr>
              <a:t>Статья </a:t>
            </a:r>
            <a:r>
              <a:rPr lang="ru-RU" sz="2400" b="1" dirty="0" smtClean="0">
                <a:solidFill>
                  <a:srgbClr val="325A72"/>
                </a:solidFill>
                <a:latin typeface="Corbel" pitchFamily="34" charset="0"/>
              </a:rPr>
              <a:t>20.1 КоАП РФ – «Мелкое хулиганство»</a:t>
            </a:r>
          </a:p>
          <a:p>
            <a:pPr algn="just"/>
            <a:endParaRPr lang="ru-RU" sz="2400" b="1" dirty="0" smtClean="0">
              <a:solidFill>
                <a:srgbClr val="325A72"/>
              </a:solidFill>
              <a:latin typeface="Corbel" pitchFamily="34" charset="0"/>
            </a:endParaRPr>
          </a:p>
          <a:p>
            <a:pPr algn="just"/>
            <a:r>
              <a:rPr lang="ru-RU" sz="2400" b="1" dirty="0" smtClean="0">
                <a:solidFill>
                  <a:srgbClr val="325A72"/>
                </a:solidFill>
                <a:latin typeface="Times New Roman" panose="02020603050405020304" pitchFamily="18" charset="0"/>
                <a:cs typeface="Times New Roman" panose="02020603050405020304" pitchFamily="18" charset="0"/>
              </a:rPr>
              <a:t>ч.3</a:t>
            </a:r>
            <a:r>
              <a:rPr lang="ru-RU" sz="2400" b="1" dirty="0" smtClean="0">
                <a:solidFill>
                  <a:srgbClr val="325A72"/>
                </a:solidFill>
                <a:latin typeface="Corbel" pitchFamily="34" charset="0"/>
              </a:rPr>
              <a:t> – </a:t>
            </a:r>
            <a:r>
              <a:rPr lang="ru-RU" b="1" dirty="0" smtClean="0">
                <a:solidFill>
                  <a:srgbClr val="325A72"/>
                </a:solidFill>
                <a:latin typeface="Corbel" pitchFamily="34" charset="0"/>
              </a:rPr>
              <a:t>«</a:t>
            </a:r>
            <a:r>
              <a:rPr lang="ru-RU" dirty="0" smtClean="0">
                <a:solidFill>
                  <a:srgbClr val="325A72"/>
                </a:solidFill>
              </a:rPr>
              <a:t>Распространение </a:t>
            </a:r>
            <a:r>
              <a:rPr lang="ru-RU" dirty="0">
                <a:solidFill>
                  <a:srgbClr val="325A72"/>
                </a:solidFill>
              </a:rPr>
              <a:t>в информационно-телекоммуникационных сетях, в том числе в сети "Интернет", информации, выражающей в неприличной форме, которая оскорбляет человеческое достоинство и общественную нравственность, явное неуважение к обществу, государству, официальным государственным символам Российской Федерации, Конституции Российской Федерации или органам, осуществляющим государственную власть в Российской Федерации, за исключением случаев, предусмотренных статьей 20.3.1 настоящего Кодекса, если эти действия не содержат уголовно наказуемого </a:t>
            </a:r>
            <a:r>
              <a:rPr lang="ru-RU" dirty="0" smtClean="0">
                <a:solidFill>
                  <a:srgbClr val="325A72"/>
                </a:solidFill>
              </a:rPr>
              <a:t>деяния» </a:t>
            </a:r>
            <a:r>
              <a:rPr lang="ru-RU" dirty="0" smtClean="0">
                <a:solidFill>
                  <a:srgbClr val="325A72"/>
                </a:solidFill>
                <a:latin typeface="Corbel" pitchFamily="34" charset="0"/>
              </a:rPr>
              <a:t>(штраф </a:t>
            </a:r>
            <a:r>
              <a:rPr lang="ru-RU" dirty="0">
                <a:solidFill>
                  <a:srgbClr val="325A72"/>
                </a:solidFill>
                <a:latin typeface="Corbel" pitchFamily="34" charset="0"/>
              </a:rPr>
              <a:t>до </a:t>
            </a:r>
            <a:r>
              <a:rPr lang="ru-RU" dirty="0" smtClean="0">
                <a:solidFill>
                  <a:srgbClr val="325A72"/>
                </a:solidFill>
                <a:latin typeface="Corbel" pitchFamily="34" charset="0"/>
              </a:rPr>
              <a:t>100 000 рублей)</a:t>
            </a:r>
            <a:endParaRPr lang="ru-RU" dirty="0">
              <a:solidFill>
                <a:srgbClr val="325A72"/>
              </a:solidFill>
              <a:latin typeface="Corbel" pitchFamily="34" charset="0"/>
            </a:endParaRPr>
          </a:p>
        </p:txBody>
      </p:sp>
      <p:sp>
        <p:nvSpPr>
          <p:cNvPr id="6" name="Прямоугольник 5"/>
          <p:cNvSpPr>
            <a:spLocks noChangeArrowheads="1"/>
          </p:cNvSpPr>
          <p:nvPr/>
        </p:nvSpPr>
        <p:spPr bwMode="auto">
          <a:xfrm>
            <a:off x="1133872" y="5486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Административная ответственность</a:t>
            </a:r>
            <a:endParaRPr lang="ru-RU" sz="2400" dirty="0">
              <a:solidFill>
                <a:schemeClr val="bg1"/>
              </a:solidFill>
              <a:latin typeface="Corbel" pitchFamily="34" charset="0"/>
            </a:endParaRPr>
          </a:p>
        </p:txBody>
      </p:sp>
    </p:spTree>
    <p:extLst>
      <p:ext uri="{BB962C8B-B14F-4D97-AF65-F5344CB8AC3E}">
        <p14:creationId xmlns:p14="http://schemas.microsoft.com/office/powerpoint/2010/main" val="369090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Куда сообщить об экстремизме</a:t>
            </a:r>
            <a:endParaRPr lang="ru-RU" sz="2400" dirty="0">
              <a:solidFill>
                <a:schemeClr val="bg1"/>
              </a:solidFill>
              <a:latin typeface="Corbel" pitchFamily="34" charset="0"/>
            </a:endParaRPr>
          </a:p>
        </p:txBody>
      </p:sp>
      <p:pic>
        <p:nvPicPr>
          <p:cNvPr id="7170" name="Picture 2" descr="http://ae01.alicdn.com/kf/HTB1KrtmcrsrBKNjSZFpq6AXhFXaR.jpg_q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751562"/>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5146" y="1844824"/>
            <a:ext cx="8712968" cy="2785378"/>
          </a:xfrm>
          <a:prstGeom prst="rect">
            <a:avLst/>
          </a:prstGeom>
        </p:spPr>
        <p:txBody>
          <a:bodyPr wrap="square">
            <a:spAutoFit/>
          </a:bodyPr>
          <a:lstStyle/>
          <a:p>
            <a:pPr marL="457200" indent="-457200" algn="just">
              <a:buAutoNum type="arabicPeriod"/>
            </a:pPr>
            <a:r>
              <a:rPr lang="ru-RU" sz="2500" b="1" dirty="0" smtClean="0">
                <a:solidFill>
                  <a:srgbClr val="325A72"/>
                </a:solidFill>
                <a:latin typeface="Corbel" pitchFamily="34" charset="0"/>
              </a:rPr>
              <a:t>Телефон доверия: 8 (3842) 32-73-12 или 02;</a:t>
            </a:r>
          </a:p>
          <a:p>
            <a:pPr marL="457200" indent="-457200" algn="just">
              <a:buAutoNum type="arabicPeriod"/>
            </a:pPr>
            <a:endParaRPr lang="ru-RU" sz="2500" b="1" dirty="0" smtClean="0">
              <a:solidFill>
                <a:srgbClr val="325A72"/>
              </a:solidFill>
              <a:latin typeface="Corbel" pitchFamily="34" charset="0"/>
            </a:endParaRPr>
          </a:p>
          <a:p>
            <a:pPr marL="457200" indent="-457200" algn="just">
              <a:buAutoNum type="arabicPeriod"/>
            </a:pPr>
            <a:r>
              <a:rPr lang="ru-RU" sz="2500" b="1" dirty="0" smtClean="0">
                <a:solidFill>
                  <a:srgbClr val="325A72"/>
                </a:solidFill>
                <a:latin typeface="Corbel" pitchFamily="34" charset="0"/>
              </a:rPr>
              <a:t>Сайт ГУ МВД России по Кемеровской области: 42.мвд.рф (раздел «Приём обращений)»;</a:t>
            </a:r>
          </a:p>
          <a:p>
            <a:pPr marL="457200" indent="-457200" algn="just">
              <a:buAutoNum type="arabicPeriod"/>
            </a:pPr>
            <a:endParaRPr lang="ru-RU" sz="2500" b="1" dirty="0" smtClean="0">
              <a:solidFill>
                <a:srgbClr val="325A72"/>
              </a:solidFill>
              <a:latin typeface="Corbel" pitchFamily="34" charset="0"/>
            </a:endParaRPr>
          </a:p>
          <a:p>
            <a:pPr marL="457200" indent="-457200" algn="just">
              <a:buAutoNum type="arabicPeriod"/>
            </a:pPr>
            <a:r>
              <a:rPr lang="ru-RU" sz="2500" b="1" dirty="0" smtClean="0">
                <a:solidFill>
                  <a:srgbClr val="325A72"/>
                </a:solidFill>
                <a:latin typeface="Corbel" pitchFamily="34" charset="0"/>
              </a:rPr>
              <a:t>Анонимно:       </a:t>
            </a:r>
            <a:r>
              <a:rPr lang="en-US" sz="2500" b="1" dirty="0" smtClean="0">
                <a:solidFill>
                  <a:srgbClr val="325A72"/>
                </a:solidFill>
                <a:latin typeface="Corbel" pitchFamily="34" charset="0"/>
              </a:rPr>
              <a:t>Telegram-</a:t>
            </a:r>
            <a:r>
              <a:rPr lang="ru-RU" sz="2500" b="1" dirty="0" smtClean="0">
                <a:solidFill>
                  <a:srgbClr val="325A72"/>
                </a:solidFill>
                <a:latin typeface="Corbel" pitchFamily="34" charset="0"/>
              </a:rPr>
              <a:t>бот </a:t>
            </a:r>
            <a:r>
              <a:rPr lang="ru-RU" sz="2500" b="1" dirty="0" smtClean="0">
                <a:solidFill>
                  <a:srgbClr val="325A72"/>
                </a:solidFill>
                <a:latin typeface="Corbel" pitchFamily="34" charset="0"/>
              </a:rPr>
              <a:t>«</a:t>
            </a:r>
            <a:r>
              <a:rPr lang="en-US" sz="2500" b="1" dirty="0">
                <a:solidFill>
                  <a:srgbClr val="325A72"/>
                </a:solidFill>
                <a:latin typeface="Corbel" pitchFamily="34" charset="0"/>
              </a:rPr>
              <a:t>@</a:t>
            </a:r>
            <a:r>
              <a:rPr lang="en-US" sz="2500" b="1">
                <a:solidFill>
                  <a:srgbClr val="325A72"/>
                </a:solidFill>
                <a:latin typeface="Corbel" pitchFamily="34" charset="0"/>
              </a:rPr>
              <a:t>ExtremizmKuz_bot</a:t>
            </a:r>
            <a:r>
              <a:rPr lang="ru-RU" sz="2500" b="1" smtClean="0">
                <a:solidFill>
                  <a:srgbClr val="325A72"/>
                </a:solidFill>
                <a:latin typeface="Corbel" pitchFamily="34" charset="0"/>
              </a:rPr>
              <a:t>».</a:t>
            </a:r>
            <a:endParaRPr lang="ru-RU" sz="2500" b="1" dirty="0" smtClean="0">
              <a:solidFill>
                <a:srgbClr val="325A72"/>
              </a:solidFill>
              <a:latin typeface="Corbel" pitchFamily="34" charset="0"/>
            </a:endParaRPr>
          </a:p>
          <a:p>
            <a:pPr marL="457200" indent="-457200" algn="just">
              <a:buAutoNum type="arabicPeriod"/>
            </a:pPr>
            <a:endParaRPr lang="ru-RU" sz="2500" dirty="0">
              <a:solidFill>
                <a:srgbClr val="325A72"/>
              </a:solidFill>
              <a:latin typeface="Corbe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500042"/>
            <a:ext cx="7215238" cy="646331"/>
          </a:xfrm>
          <a:prstGeom prst="rect">
            <a:avLst/>
          </a:prstGeom>
          <a:noFill/>
        </p:spPr>
        <p:txBody>
          <a:bodyPr wrap="square" rtlCol="0">
            <a:spAutoFit/>
          </a:bodyPr>
          <a:lstStyle/>
          <a:p>
            <a:pPr algn="ctr"/>
            <a:r>
              <a:rPr lang="ru-RU" sz="3600" b="1" dirty="0" smtClean="0">
                <a:solidFill>
                  <a:schemeClr val="bg1"/>
                </a:solidFill>
                <a:latin typeface="Corbel" pitchFamily="34" charset="0"/>
              </a:rPr>
              <a:t>Понятие экстремизма</a:t>
            </a:r>
            <a:endParaRPr lang="ru-RU" sz="3600" b="1" dirty="0">
              <a:solidFill>
                <a:schemeClr val="bg1"/>
              </a:solidFill>
              <a:latin typeface="Corbel" pitchFamily="34" charset="0"/>
            </a:endParaRPr>
          </a:p>
        </p:txBody>
      </p:sp>
      <p:sp>
        <p:nvSpPr>
          <p:cNvPr id="3" name="Rectangle 1"/>
          <p:cNvSpPr>
            <a:spLocks noChangeArrowheads="1"/>
          </p:cNvSpPr>
          <p:nvPr/>
        </p:nvSpPr>
        <p:spPr bwMode="auto">
          <a:xfrm>
            <a:off x="571472" y="2627936"/>
            <a:ext cx="81439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kumimoji="0" lang="ru-RU" sz="2800" b="1" u="none" strike="noStrike" cap="none" normalizeH="0" baseline="0" dirty="0" smtClean="0">
                <a:ln>
                  <a:noFill/>
                </a:ln>
                <a:solidFill>
                  <a:srgbClr val="325A72"/>
                </a:solidFill>
                <a:effectLst/>
                <a:latin typeface="Corbel" pitchFamily="34" charset="0"/>
                <a:ea typeface="Times New Roman" pitchFamily="18" charset="0"/>
                <a:cs typeface="Courier New" pitchFamily="49" charset="0"/>
              </a:rPr>
              <a:t>Экстремизм</a:t>
            </a:r>
            <a:r>
              <a:rPr kumimoji="0" lang="ru-RU" sz="2800" b="1" i="0" u="none" strike="noStrike" cap="none" normalizeH="0" baseline="0" dirty="0" smtClean="0">
                <a:ln>
                  <a:noFill/>
                </a:ln>
                <a:solidFill>
                  <a:srgbClr val="325A72"/>
                </a:solidFill>
                <a:effectLst/>
                <a:latin typeface="Corbel" pitchFamily="34" charset="0"/>
                <a:ea typeface="Times New Roman" pitchFamily="18" charset="0"/>
                <a:cs typeface="Courier New" pitchFamily="49" charset="0"/>
              </a:rPr>
              <a:t> </a:t>
            </a:r>
            <a:r>
              <a:rPr kumimoji="0" lang="ru-RU" sz="2800" b="0" i="0" u="none" strike="noStrike" cap="none" normalizeH="0" baseline="0" dirty="0" smtClean="0">
                <a:ln>
                  <a:noFill/>
                </a:ln>
                <a:solidFill>
                  <a:srgbClr val="325A72"/>
                </a:solidFill>
                <a:effectLst/>
                <a:latin typeface="Corbel" pitchFamily="34" charset="0"/>
                <a:ea typeface="Times New Roman" pitchFamily="18" charset="0"/>
                <a:cs typeface="Courier New" pitchFamily="49" charset="0"/>
              </a:rPr>
              <a:t>– </a:t>
            </a:r>
            <a:r>
              <a:rPr lang="ru-RU" sz="2800" dirty="0">
                <a:solidFill>
                  <a:srgbClr val="325A72"/>
                </a:solidFill>
                <a:latin typeface="Corbel" pitchFamily="34" charset="0"/>
              </a:rPr>
              <a:t>(от лат. </a:t>
            </a:r>
            <a:r>
              <a:rPr lang="ru-RU" sz="2800" dirty="0" err="1">
                <a:solidFill>
                  <a:srgbClr val="325A72"/>
                </a:solidFill>
                <a:latin typeface="Corbel" pitchFamily="34" charset="0"/>
              </a:rPr>
              <a:t>extremus</a:t>
            </a:r>
            <a:r>
              <a:rPr lang="ru-RU" sz="2800" dirty="0">
                <a:solidFill>
                  <a:srgbClr val="325A72"/>
                </a:solidFill>
                <a:latin typeface="Corbel" pitchFamily="34" charset="0"/>
              </a:rPr>
              <a:t> – «крайний») ассоциируется с приверженностью к крайним взглядам и действиям, радикально отрицающим существующие </a:t>
            </a:r>
            <a:r>
              <a:rPr lang="ru-RU" sz="2800" dirty="0" smtClean="0">
                <a:solidFill>
                  <a:srgbClr val="325A72"/>
                </a:solidFill>
                <a:latin typeface="Corbel" pitchFamily="34" charset="0"/>
              </a:rPr>
              <a:t>нормы </a:t>
            </a:r>
            <a:r>
              <a:rPr lang="ru-RU" sz="2800" dirty="0">
                <a:solidFill>
                  <a:srgbClr val="325A72"/>
                </a:solidFill>
                <a:latin typeface="Corbel" pitchFamily="34" charset="0"/>
              </a:rPr>
              <a:t>и правила. </a:t>
            </a:r>
            <a:endParaRPr lang="ru-RU" sz="2800" dirty="0" smtClean="0">
              <a:solidFill>
                <a:srgbClr val="325A72"/>
              </a:solidFill>
              <a:latin typeface="Corbel" pitchFamily="34" charset="0"/>
            </a:endParaRPr>
          </a:p>
        </p:txBody>
      </p:sp>
      <p:pic>
        <p:nvPicPr>
          <p:cNvPr id="1026" name="Picture 2" descr="C:\Users\Olga\Desktop\для ГИП\наклейки терроризму нет\стикеры\экстремизмунет.png"/>
          <p:cNvPicPr>
            <a:picLocks noChangeAspect="1" noChangeArrowheads="1"/>
          </p:cNvPicPr>
          <p:nvPr/>
        </p:nvPicPr>
        <p:blipFill>
          <a:blip r:embed="rId2" cstate="print"/>
          <a:srcRect/>
          <a:stretch>
            <a:fillRect/>
          </a:stretch>
        </p:blipFill>
        <p:spPr bwMode="auto">
          <a:xfrm>
            <a:off x="7215206" y="5072074"/>
            <a:ext cx="1581144" cy="15811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571604" y="571480"/>
            <a:ext cx="6143668" cy="1154162"/>
          </a:xfrm>
          <a:prstGeom prst="rect">
            <a:avLst/>
          </a:prstGeom>
          <a:noFill/>
          <a:ln w="9525">
            <a:noFill/>
            <a:miter lim="800000"/>
            <a:headEnd/>
            <a:tailEnd/>
          </a:ln>
        </p:spPr>
        <p:txBody>
          <a:bodyPr wrap="square">
            <a:spAutoFit/>
          </a:bodyPr>
          <a:lstStyle/>
          <a:p>
            <a:pPr algn="ctr"/>
            <a:r>
              <a:rPr lang="ru-RU" sz="2200" b="1" dirty="0">
                <a:solidFill>
                  <a:schemeClr val="bg1"/>
                </a:solidFill>
                <a:latin typeface="Corbel" pitchFamily="34" charset="0"/>
              </a:rPr>
              <a:t>Федеральный закон от </a:t>
            </a:r>
            <a:r>
              <a:rPr lang="ru-RU" sz="2200" b="1" dirty="0" smtClean="0">
                <a:solidFill>
                  <a:schemeClr val="bg1"/>
                </a:solidFill>
                <a:latin typeface="Corbel" pitchFamily="34" charset="0"/>
              </a:rPr>
              <a:t>25 июля 2002 </a:t>
            </a:r>
            <a:r>
              <a:rPr lang="ru-RU" sz="2200" b="1" dirty="0">
                <a:solidFill>
                  <a:schemeClr val="bg1"/>
                </a:solidFill>
                <a:latin typeface="Corbel" pitchFamily="34" charset="0"/>
              </a:rPr>
              <a:t>г. N 114-ФЗ </a:t>
            </a:r>
            <a:endParaRPr lang="en-US" sz="2200" b="1" dirty="0">
              <a:solidFill>
                <a:schemeClr val="bg1"/>
              </a:solidFill>
              <a:latin typeface="Corbel" pitchFamily="34" charset="0"/>
            </a:endParaRPr>
          </a:p>
          <a:p>
            <a:pPr algn="ctr"/>
            <a:endParaRPr lang="ru-RU" sz="700" b="1" dirty="0" smtClean="0">
              <a:solidFill>
                <a:schemeClr val="bg1"/>
              </a:solidFill>
              <a:latin typeface="Corbel" pitchFamily="34" charset="0"/>
            </a:endParaRPr>
          </a:p>
          <a:p>
            <a:pPr algn="ctr"/>
            <a:r>
              <a:rPr lang="ru-RU" b="1" dirty="0" smtClean="0">
                <a:solidFill>
                  <a:schemeClr val="bg1"/>
                </a:solidFill>
                <a:latin typeface="Corbel" pitchFamily="34" charset="0"/>
              </a:rPr>
              <a:t>"</a:t>
            </a:r>
            <a:r>
              <a:rPr lang="ru-RU" b="1" dirty="0">
                <a:solidFill>
                  <a:schemeClr val="bg1"/>
                </a:solidFill>
                <a:latin typeface="Corbel" pitchFamily="34" charset="0"/>
              </a:rPr>
              <a:t>О противодействии экстремистской деятельности</a:t>
            </a:r>
            <a:r>
              <a:rPr lang="ru-RU" b="1" dirty="0" smtClean="0">
                <a:solidFill>
                  <a:schemeClr val="bg1"/>
                </a:solidFill>
                <a:latin typeface="Corbel" pitchFamily="34" charset="0"/>
              </a:rPr>
              <a:t>"</a:t>
            </a:r>
            <a:r>
              <a:rPr lang="ru-RU" sz="2200" b="1" dirty="0">
                <a:solidFill>
                  <a:schemeClr val="bg1"/>
                </a:solidFill>
                <a:latin typeface="Corbel" pitchFamily="34" charset="0"/>
              </a:rPr>
              <a:t/>
            </a:r>
            <a:br>
              <a:rPr lang="ru-RU" sz="2200" b="1" dirty="0">
                <a:solidFill>
                  <a:schemeClr val="bg1"/>
                </a:solidFill>
                <a:latin typeface="Corbel" pitchFamily="34" charset="0"/>
              </a:rPr>
            </a:br>
            <a:endParaRPr lang="ru-RU" sz="2200" dirty="0">
              <a:solidFill>
                <a:schemeClr val="bg1"/>
              </a:solidFill>
              <a:latin typeface="Corbel" pitchFamily="34" charset="0"/>
            </a:endParaRPr>
          </a:p>
        </p:txBody>
      </p:sp>
      <p:sp>
        <p:nvSpPr>
          <p:cNvPr id="4" name="Rectangle 1"/>
          <p:cNvSpPr>
            <a:spLocks noChangeArrowheads="1"/>
          </p:cNvSpPr>
          <p:nvPr/>
        </p:nvSpPr>
        <p:spPr bwMode="auto">
          <a:xfrm>
            <a:off x="683568" y="2204864"/>
            <a:ext cx="4680322" cy="2893100"/>
          </a:xfrm>
          <a:prstGeom prst="rect">
            <a:avLst/>
          </a:prstGeom>
          <a:noFill/>
          <a:ln w="9525">
            <a:noFill/>
            <a:miter lim="800000"/>
            <a:headEnd/>
            <a:tailEnd/>
          </a:ln>
        </p:spPr>
        <p:txBody>
          <a:bodyPr wrap="square" anchor="ctr">
            <a:spAutoFit/>
          </a:bodyPr>
          <a:lstStyle/>
          <a:p>
            <a:pPr eaLnBrk="0" hangingPunct="0">
              <a:defRPr/>
            </a:pPr>
            <a:r>
              <a:rPr lang="ru-RU" sz="2600" dirty="0">
                <a:solidFill>
                  <a:srgbClr val="325A72"/>
                </a:solidFill>
                <a:latin typeface="Corbel" pitchFamily="34" charset="0"/>
                <a:cs typeface="Arial" pitchFamily="34" charset="0"/>
              </a:rPr>
              <a:t>Определяет правовые организационные основы противодействия экстремистской деятельности и устанавливает ответственность за ее совершение</a:t>
            </a:r>
          </a:p>
        </p:txBody>
      </p:sp>
      <p:pic>
        <p:nvPicPr>
          <p:cNvPr id="1026" name="Picture 2" descr="C:\Users\Olga\Desktop\unnaed.png"/>
          <p:cNvPicPr>
            <a:picLocks noChangeAspect="1" noChangeArrowheads="1"/>
          </p:cNvPicPr>
          <p:nvPr/>
        </p:nvPicPr>
        <p:blipFill>
          <a:blip r:embed="rId2"/>
          <a:srcRect/>
          <a:stretch>
            <a:fillRect/>
          </a:stretch>
        </p:blipFill>
        <p:spPr bwMode="auto">
          <a:xfrm>
            <a:off x="5500694" y="2214554"/>
            <a:ext cx="3071802" cy="30718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627784" y="476672"/>
            <a:ext cx="4675188" cy="646331"/>
          </a:xfrm>
          <a:prstGeom prst="rect">
            <a:avLst/>
          </a:prstGeom>
          <a:noFill/>
          <a:ln w="9525">
            <a:noFill/>
            <a:miter lim="800000"/>
            <a:headEnd/>
            <a:tailEnd/>
          </a:ln>
        </p:spPr>
        <p:txBody>
          <a:bodyPr>
            <a:spAutoFit/>
          </a:bodyPr>
          <a:lstStyle/>
          <a:p>
            <a:r>
              <a:rPr lang="ru-RU" sz="3600" b="1" dirty="0">
                <a:solidFill>
                  <a:schemeClr val="bg1"/>
                </a:solidFill>
                <a:latin typeface="Corbel" pitchFamily="34" charset="0"/>
              </a:rPr>
              <a:t>Виды экстремизма </a:t>
            </a:r>
            <a:endParaRPr lang="ru-RU" sz="3600" dirty="0">
              <a:solidFill>
                <a:schemeClr val="bg1"/>
              </a:solidFill>
              <a:latin typeface="Corbel" pitchFamily="34" charset="0"/>
            </a:endParaRPr>
          </a:p>
        </p:txBody>
      </p:sp>
      <p:sp>
        <p:nvSpPr>
          <p:cNvPr id="5" name="Прямоугольник 4"/>
          <p:cNvSpPr/>
          <p:nvPr/>
        </p:nvSpPr>
        <p:spPr>
          <a:xfrm>
            <a:off x="471873" y="1783693"/>
            <a:ext cx="2155911" cy="492443"/>
          </a:xfrm>
          <a:prstGeom prst="rect">
            <a:avLst/>
          </a:prstGeom>
        </p:spPr>
        <p:txBody>
          <a:bodyPr wrap="none">
            <a:spAutoFit/>
          </a:bodyPr>
          <a:lstStyle/>
          <a:p>
            <a:pPr fontAlgn="auto">
              <a:spcBef>
                <a:spcPts val="0"/>
              </a:spcBef>
              <a:spcAft>
                <a:spcPts val="0"/>
              </a:spcAft>
              <a:defRPr/>
            </a:pPr>
            <a:r>
              <a:rPr lang="ru-RU" sz="2600" b="1" dirty="0">
                <a:solidFill>
                  <a:srgbClr val="325A72"/>
                </a:solidFill>
                <a:latin typeface="Corbel" pitchFamily="34" charset="0"/>
                <a:cs typeface="Arial" pitchFamily="34" charset="0"/>
              </a:rPr>
              <a:t>Религиозный</a:t>
            </a:r>
            <a:endParaRPr lang="ru-RU" sz="2600" dirty="0">
              <a:solidFill>
                <a:srgbClr val="325A72"/>
              </a:solidFill>
              <a:latin typeface="Corbel" pitchFamily="34" charset="0"/>
              <a:cs typeface="Arial" pitchFamily="34" charset="0"/>
            </a:endParaRPr>
          </a:p>
        </p:txBody>
      </p:sp>
      <p:sp>
        <p:nvSpPr>
          <p:cNvPr id="6" name="Прямоугольник 5"/>
          <p:cNvSpPr/>
          <p:nvPr/>
        </p:nvSpPr>
        <p:spPr>
          <a:xfrm>
            <a:off x="3255970" y="1769670"/>
            <a:ext cx="2316532" cy="492443"/>
          </a:xfrm>
          <a:prstGeom prst="rect">
            <a:avLst/>
          </a:prstGeom>
        </p:spPr>
        <p:txBody>
          <a:bodyPr wrap="none">
            <a:spAutoFit/>
          </a:bodyPr>
          <a:lstStyle/>
          <a:p>
            <a:pPr fontAlgn="auto">
              <a:spcBef>
                <a:spcPts val="0"/>
              </a:spcBef>
              <a:spcAft>
                <a:spcPts val="0"/>
              </a:spcAft>
              <a:defRPr/>
            </a:pPr>
            <a:r>
              <a:rPr lang="ru-RU" sz="2600" b="1" dirty="0">
                <a:solidFill>
                  <a:srgbClr val="325A72"/>
                </a:solidFill>
                <a:latin typeface="Corbel" pitchFamily="34" charset="0"/>
                <a:cs typeface="Arial" pitchFamily="34" charset="0"/>
              </a:rPr>
              <a:t>Политический</a:t>
            </a:r>
            <a:endParaRPr lang="ru-RU" sz="2600" dirty="0">
              <a:solidFill>
                <a:srgbClr val="325A72"/>
              </a:solidFill>
              <a:latin typeface="Corbel" pitchFamily="34" charset="0"/>
              <a:cs typeface="Arial" pitchFamily="34" charset="0"/>
            </a:endParaRPr>
          </a:p>
        </p:txBody>
      </p:sp>
      <p:sp>
        <p:nvSpPr>
          <p:cNvPr id="7" name="Прямоугольник 6"/>
          <p:cNvSpPr/>
          <p:nvPr/>
        </p:nvSpPr>
        <p:spPr>
          <a:xfrm>
            <a:off x="6080554" y="1769669"/>
            <a:ext cx="2444836" cy="492443"/>
          </a:xfrm>
          <a:prstGeom prst="rect">
            <a:avLst/>
          </a:prstGeom>
        </p:spPr>
        <p:txBody>
          <a:bodyPr wrap="none">
            <a:spAutoFit/>
          </a:bodyPr>
          <a:lstStyle/>
          <a:p>
            <a:pPr fontAlgn="auto">
              <a:spcBef>
                <a:spcPts val="0"/>
              </a:spcBef>
              <a:spcAft>
                <a:spcPts val="0"/>
              </a:spcAft>
              <a:defRPr/>
            </a:pPr>
            <a:r>
              <a:rPr lang="ru-RU" sz="2600" b="1" dirty="0">
                <a:solidFill>
                  <a:srgbClr val="325A72"/>
                </a:solidFill>
                <a:latin typeface="Corbel" pitchFamily="34" charset="0"/>
                <a:cs typeface="Arial" pitchFamily="34" charset="0"/>
              </a:rPr>
              <a:t>Национальный</a:t>
            </a:r>
            <a:endParaRPr lang="ru-RU" sz="2600" dirty="0">
              <a:solidFill>
                <a:srgbClr val="325A72"/>
              </a:solidFill>
              <a:latin typeface="Corbel" pitchFamily="34" charset="0"/>
              <a:cs typeface="Arial" pitchFamily="34" charset="0"/>
            </a:endParaRPr>
          </a:p>
        </p:txBody>
      </p:sp>
      <p:pic>
        <p:nvPicPr>
          <p:cNvPr id="9" name="Picture 9" descr="D:\Download\INDONESIA_-_fondamentalisti_assaltano_ok.jpg"/>
          <p:cNvPicPr>
            <a:picLocks noChangeAspect="1" noChangeArrowheads="1"/>
          </p:cNvPicPr>
          <p:nvPr/>
        </p:nvPicPr>
        <p:blipFill>
          <a:blip r:embed="rId2" cstate="print">
            <a:lum contrast="20000"/>
          </a:blip>
          <a:srcRect/>
          <a:stretch>
            <a:fillRect/>
          </a:stretch>
        </p:blipFill>
        <p:spPr bwMode="auto">
          <a:xfrm>
            <a:off x="409881" y="2341197"/>
            <a:ext cx="2229338" cy="1447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descr="D:\Download\a7ab424c5a_4442813_12341602.jpg"/>
          <p:cNvPicPr>
            <a:picLocks noChangeAspect="1" noChangeArrowheads="1"/>
          </p:cNvPicPr>
          <p:nvPr/>
        </p:nvPicPr>
        <p:blipFill>
          <a:blip r:embed="rId3" cstate="print">
            <a:lum contrast="20000"/>
          </a:blip>
          <a:srcRect/>
          <a:stretch>
            <a:fillRect/>
          </a:stretch>
        </p:blipFill>
        <p:spPr bwMode="auto">
          <a:xfrm>
            <a:off x="6113570" y="2276136"/>
            <a:ext cx="2292826" cy="1529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Прямоугольник 14"/>
          <p:cNvSpPr/>
          <p:nvPr/>
        </p:nvSpPr>
        <p:spPr>
          <a:xfrm>
            <a:off x="1691680" y="3933056"/>
            <a:ext cx="2191241"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Молодежный</a:t>
            </a:r>
            <a:endParaRPr lang="ru-RU" sz="2600" dirty="0">
              <a:solidFill>
                <a:srgbClr val="325A72"/>
              </a:solidFill>
              <a:latin typeface="Corbel" pitchFamily="34" charset="0"/>
              <a:cs typeface="Arial" pitchFamily="34" charset="0"/>
            </a:endParaRPr>
          </a:p>
        </p:txBody>
      </p:sp>
      <p:sp>
        <p:nvSpPr>
          <p:cNvPr id="16" name="Прямоугольник 15"/>
          <p:cNvSpPr/>
          <p:nvPr/>
        </p:nvSpPr>
        <p:spPr>
          <a:xfrm>
            <a:off x="4742014" y="3949132"/>
            <a:ext cx="2677080"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Идеологический</a:t>
            </a:r>
            <a:endParaRPr lang="ru-RU" sz="2600" dirty="0">
              <a:solidFill>
                <a:srgbClr val="325A72"/>
              </a:solidFill>
              <a:latin typeface="Corbel" pitchFamily="34" charset="0"/>
              <a:cs typeface="Arial" pitchFamily="34" charset="0"/>
            </a:endParaRPr>
          </a:p>
        </p:txBody>
      </p:sp>
      <p:pic>
        <p:nvPicPr>
          <p:cNvPr id="1028" name="Picture 4" descr="C:\Users\nesyshka\Desktop\Снимо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176" y="2292305"/>
            <a:ext cx="2258326" cy="151290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Прямая со стрелкой 23"/>
          <p:cNvCxnSpPr/>
          <p:nvPr/>
        </p:nvCxnSpPr>
        <p:spPr>
          <a:xfrm flipH="1">
            <a:off x="2051721" y="1433125"/>
            <a:ext cx="512648"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Прямая со стрелкой 25"/>
          <p:cNvCxnSpPr/>
          <p:nvPr/>
        </p:nvCxnSpPr>
        <p:spPr>
          <a:xfrm flipH="1">
            <a:off x="2915816" y="1432008"/>
            <a:ext cx="98166" cy="251712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0" name="Прямая со стрелкой 29"/>
          <p:cNvCxnSpPr/>
          <p:nvPr/>
        </p:nvCxnSpPr>
        <p:spPr>
          <a:xfrm>
            <a:off x="4288365" y="1467975"/>
            <a:ext cx="0" cy="3960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p:cNvCxnSpPr/>
          <p:nvPr/>
        </p:nvCxnSpPr>
        <p:spPr>
          <a:xfrm>
            <a:off x="5760658" y="1467975"/>
            <a:ext cx="35478" cy="24650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6" name="Прямая со стрелкой 35"/>
          <p:cNvCxnSpPr/>
          <p:nvPr/>
        </p:nvCxnSpPr>
        <p:spPr>
          <a:xfrm>
            <a:off x="7100872" y="1432008"/>
            <a:ext cx="318222"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029" name="Picture 5" descr="C:\Users\nesyshka\Desktop\Снимок.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4355" y="4415074"/>
            <a:ext cx="2692397" cy="175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esyshka\Desktop\photo_2020-10-26_15-09-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9828" y="4415832"/>
            <a:ext cx="2304256" cy="1756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Уголовная ответственность</a:t>
            </a:r>
            <a:endParaRPr lang="ru-RU" sz="2400" dirty="0">
              <a:solidFill>
                <a:schemeClr val="bg1"/>
              </a:solidFill>
              <a:latin typeface="Corbel" pitchFamily="34" charset="0"/>
            </a:endParaRPr>
          </a:p>
        </p:txBody>
      </p:sp>
      <p:sp>
        <p:nvSpPr>
          <p:cNvPr id="3" name="Прямоугольник 2"/>
          <p:cNvSpPr/>
          <p:nvPr/>
        </p:nvSpPr>
        <p:spPr>
          <a:xfrm>
            <a:off x="683568" y="1700808"/>
            <a:ext cx="5976664" cy="4924425"/>
          </a:xfrm>
          <a:prstGeom prst="rect">
            <a:avLst/>
          </a:prstGeom>
        </p:spPr>
        <p:txBody>
          <a:bodyPr wrap="square">
            <a:spAutoFit/>
          </a:bodyPr>
          <a:lstStyle/>
          <a:p>
            <a:pPr algn="just"/>
            <a:r>
              <a:rPr lang="ru-RU" sz="2000" b="1" dirty="0" smtClean="0">
                <a:solidFill>
                  <a:srgbClr val="325A72"/>
                </a:solidFill>
                <a:latin typeface="Corbel" pitchFamily="34" charset="0"/>
              </a:rPr>
              <a:t>Статья </a:t>
            </a:r>
            <a:r>
              <a:rPr lang="ru-RU" sz="2000" b="1" dirty="0" smtClean="0">
                <a:solidFill>
                  <a:srgbClr val="325A72"/>
                </a:solidFill>
                <a:latin typeface="Times New Roman" panose="02020603050405020304" pitchFamily="18" charset="0"/>
                <a:cs typeface="Times New Roman" panose="02020603050405020304" pitchFamily="18" charset="0"/>
              </a:rPr>
              <a:t>280 </a:t>
            </a:r>
            <a:r>
              <a:rPr lang="ru-RU" sz="2000" b="1" dirty="0" smtClean="0">
                <a:solidFill>
                  <a:srgbClr val="325A72"/>
                </a:solidFill>
                <a:latin typeface="Corbel" pitchFamily="34" charset="0"/>
              </a:rPr>
              <a:t> УК РФ</a:t>
            </a:r>
          </a:p>
          <a:p>
            <a:pPr algn="just"/>
            <a:r>
              <a:rPr lang="ru-RU" sz="2000" dirty="0" smtClean="0">
                <a:solidFill>
                  <a:srgbClr val="325A72"/>
                </a:solidFill>
                <a:latin typeface="Corbel" pitchFamily="34" charset="0"/>
              </a:rPr>
              <a:t>Публичные призывы к осуществлению экстремистской деятельности (до 5 лет лишения свободы)</a:t>
            </a:r>
          </a:p>
          <a:p>
            <a:pPr algn="just"/>
            <a:r>
              <a:rPr lang="ru-RU" sz="2000" b="1" dirty="0" smtClean="0">
                <a:solidFill>
                  <a:srgbClr val="325A72"/>
                </a:solidFill>
                <a:latin typeface="Corbel" pitchFamily="34" charset="0"/>
              </a:rPr>
              <a:t>Статья</a:t>
            </a:r>
            <a:r>
              <a:rPr lang="ru-RU" sz="2000" b="1" dirty="0" smtClean="0">
                <a:solidFill>
                  <a:srgbClr val="325A72"/>
                </a:solidFill>
                <a:latin typeface="Times New Roman" panose="02020603050405020304" pitchFamily="18" charset="0"/>
                <a:cs typeface="Times New Roman" panose="02020603050405020304" pitchFamily="18" charset="0"/>
              </a:rPr>
              <a:t> 282 </a:t>
            </a:r>
            <a:r>
              <a:rPr lang="ru-RU" sz="2000" b="1" dirty="0" smtClean="0">
                <a:solidFill>
                  <a:srgbClr val="325A72"/>
                </a:solidFill>
                <a:latin typeface="Corbel" pitchFamily="34" charset="0"/>
              </a:rPr>
              <a:t>УК РФ</a:t>
            </a:r>
          </a:p>
          <a:p>
            <a:pPr algn="just"/>
            <a:r>
              <a:rPr lang="ru-RU" sz="2000" dirty="0" smtClean="0">
                <a:solidFill>
                  <a:srgbClr val="325A72"/>
                </a:solidFill>
                <a:latin typeface="Corbel" pitchFamily="34" charset="0"/>
              </a:rPr>
              <a:t>Возбуждение ненависти либо вражды, а равно унижение человеческого </a:t>
            </a:r>
            <a:r>
              <a:rPr lang="ru-RU" sz="2000" dirty="0">
                <a:solidFill>
                  <a:srgbClr val="325A72"/>
                </a:solidFill>
                <a:latin typeface="Corbel" pitchFamily="34" charset="0"/>
              </a:rPr>
              <a:t>достоинства (до </a:t>
            </a:r>
            <a:r>
              <a:rPr lang="ru-RU" sz="2000" dirty="0" smtClean="0">
                <a:solidFill>
                  <a:srgbClr val="325A72"/>
                </a:solidFill>
                <a:latin typeface="Corbel" pitchFamily="34" charset="0"/>
              </a:rPr>
              <a:t>6 </a:t>
            </a:r>
            <a:r>
              <a:rPr lang="ru-RU" sz="2000" dirty="0">
                <a:solidFill>
                  <a:srgbClr val="325A72"/>
                </a:solidFill>
                <a:latin typeface="Corbel" pitchFamily="34" charset="0"/>
              </a:rPr>
              <a:t>лет лишения свободы</a:t>
            </a:r>
            <a:r>
              <a:rPr lang="ru-RU" sz="2000" dirty="0" smtClean="0">
                <a:solidFill>
                  <a:srgbClr val="325A72"/>
                </a:solidFill>
                <a:latin typeface="Corbel" pitchFamily="34" charset="0"/>
              </a:rPr>
              <a:t>)</a:t>
            </a:r>
          </a:p>
          <a:p>
            <a:pPr algn="just"/>
            <a:r>
              <a:rPr lang="ru-RU" sz="2000" b="1" dirty="0" smtClean="0">
                <a:solidFill>
                  <a:srgbClr val="325A72"/>
                </a:solidFill>
                <a:latin typeface="Corbel" pitchFamily="34" charset="0"/>
              </a:rPr>
              <a:t>Статья </a:t>
            </a:r>
            <a:r>
              <a:rPr lang="ru-RU" sz="2000" b="1" dirty="0" smtClean="0">
                <a:solidFill>
                  <a:srgbClr val="325A72"/>
                </a:solidFill>
                <a:latin typeface="Times New Roman" panose="02020603050405020304" pitchFamily="18" charset="0"/>
                <a:cs typeface="Times New Roman" panose="02020603050405020304" pitchFamily="18" charset="0"/>
              </a:rPr>
              <a:t> </a:t>
            </a:r>
            <a:r>
              <a:rPr lang="ru-RU" sz="2000" b="1" dirty="0">
                <a:solidFill>
                  <a:srgbClr val="325A72"/>
                </a:solidFill>
                <a:latin typeface="Times New Roman" panose="02020603050405020304" pitchFamily="18" charset="0"/>
                <a:cs typeface="Times New Roman" panose="02020603050405020304" pitchFamily="18" charset="0"/>
              </a:rPr>
              <a:t>282 </a:t>
            </a:r>
            <a:r>
              <a:rPr lang="ru-RU" sz="2000" b="1" dirty="0" smtClean="0">
                <a:solidFill>
                  <a:srgbClr val="325A72"/>
                </a:solidFill>
                <a:latin typeface="Times New Roman" panose="02020603050405020304" pitchFamily="18" charset="0"/>
                <a:cs typeface="Times New Roman" panose="02020603050405020304" pitchFamily="18" charset="0"/>
              </a:rPr>
              <a:t>.1</a:t>
            </a:r>
            <a:r>
              <a:rPr lang="en-US" sz="2000" b="1" dirty="0" smtClean="0">
                <a:solidFill>
                  <a:srgbClr val="325A72"/>
                </a:solidFill>
                <a:latin typeface="Corbel" pitchFamily="34" charset="0"/>
              </a:rPr>
              <a:t> </a:t>
            </a:r>
            <a:r>
              <a:rPr lang="ru-RU" sz="2000" b="1" dirty="0" smtClean="0">
                <a:solidFill>
                  <a:srgbClr val="325A72"/>
                </a:solidFill>
                <a:latin typeface="Corbel" pitchFamily="34" charset="0"/>
              </a:rPr>
              <a:t>УК РФ</a:t>
            </a:r>
            <a:endParaRPr lang="en-US" sz="2000" b="1" dirty="0" smtClean="0">
              <a:solidFill>
                <a:srgbClr val="325A72"/>
              </a:solidFill>
              <a:latin typeface="Corbel" pitchFamily="34" charset="0"/>
            </a:endParaRPr>
          </a:p>
          <a:p>
            <a:pPr algn="just"/>
            <a:r>
              <a:rPr lang="ru-RU" sz="2000" dirty="0" smtClean="0">
                <a:solidFill>
                  <a:srgbClr val="325A72"/>
                </a:solidFill>
                <a:latin typeface="Corbel" pitchFamily="34" charset="0"/>
              </a:rPr>
              <a:t>Организация </a:t>
            </a:r>
            <a:r>
              <a:rPr lang="ru-RU" sz="2000" dirty="0">
                <a:solidFill>
                  <a:srgbClr val="325A72"/>
                </a:solidFill>
                <a:latin typeface="Corbel" pitchFamily="34" charset="0"/>
              </a:rPr>
              <a:t>экстремистского сообщества (до </a:t>
            </a:r>
            <a:r>
              <a:rPr lang="ru-RU" sz="2000" dirty="0" smtClean="0">
                <a:solidFill>
                  <a:srgbClr val="325A72"/>
                </a:solidFill>
                <a:latin typeface="Corbel" pitchFamily="34" charset="0"/>
              </a:rPr>
              <a:t>2 </a:t>
            </a:r>
            <a:r>
              <a:rPr lang="ru-RU" sz="2000" dirty="0">
                <a:solidFill>
                  <a:srgbClr val="325A72"/>
                </a:solidFill>
                <a:latin typeface="Corbel" pitchFamily="34" charset="0"/>
              </a:rPr>
              <a:t>лет лишения свободы</a:t>
            </a:r>
            <a:r>
              <a:rPr lang="ru-RU" sz="2000" dirty="0" smtClean="0">
                <a:solidFill>
                  <a:srgbClr val="325A72"/>
                </a:solidFill>
                <a:latin typeface="Corbel" pitchFamily="34" charset="0"/>
              </a:rPr>
              <a:t>)</a:t>
            </a:r>
          </a:p>
          <a:p>
            <a:pPr algn="just"/>
            <a:r>
              <a:rPr lang="ru-RU" sz="2000" b="1" dirty="0" smtClean="0">
                <a:solidFill>
                  <a:srgbClr val="325A72"/>
                </a:solidFill>
                <a:latin typeface="Corbel" pitchFamily="34" charset="0"/>
              </a:rPr>
              <a:t>Статья </a:t>
            </a:r>
            <a:r>
              <a:rPr lang="ru-RU" sz="2000" b="1" dirty="0" smtClean="0">
                <a:solidFill>
                  <a:srgbClr val="325A72"/>
                </a:solidFill>
                <a:latin typeface="Times New Roman" panose="02020603050405020304" pitchFamily="18" charset="0"/>
                <a:cs typeface="Times New Roman" panose="02020603050405020304" pitchFamily="18" charset="0"/>
              </a:rPr>
              <a:t> </a:t>
            </a:r>
            <a:r>
              <a:rPr lang="ru-RU" sz="2000" b="1" dirty="0">
                <a:solidFill>
                  <a:srgbClr val="325A72"/>
                </a:solidFill>
                <a:latin typeface="Times New Roman" panose="02020603050405020304" pitchFamily="18" charset="0"/>
                <a:cs typeface="Times New Roman" panose="02020603050405020304" pitchFamily="18" charset="0"/>
              </a:rPr>
              <a:t>282 </a:t>
            </a:r>
            <a:r>
              <a:rPr lang="ru-RU" sz="2000" b="1" dirty="0" smtClean="0">
                <a:solidFill>
                  <a:srgbClr val="325A72"/>
                </a:solidFill>
                <a:latin typeface="Times New Roman" panose="02020603050405020304" pitchFamily="18" charset="0"/>
                <a:cs typeface="Times New Roman" panose="02020603050405020304" pitchFamily="18" charset="0"/>
              </a:rPr>
              <a:t>.2</a:t>
            </a:r>
            <a:r>
              <a:rPr lang="ru-RU" sz="2000" b="1" dirty="0" smtClean="0">
                <a:solidFill>
                  <a:srgbClr val="325A72"/>
                </a:solidFill>
                <a:latin typeface="Corbel" pitchFamily="34" charset="0"/>
              </a:rPr>
              <a:t> УК РФ</a:t>
            </a:r>
          </a:p>
          <a:p>
            <a:pPr algn="just"/>
            <a:r>
              <a:rPr lang="ru-RU" sz="2000" dirty="0" smtClean="0">
                <a:solidFill>
                  <a:srgbClr val="325A72"/>
                </a:solidFill>
                <a:latin typeface="Corbel" pitchFamily="34" charset="0"/>
              </a:rPr>
              <a:t>Организация деятельности экстремистской </a:t>
            </a:r>
            <a:r>
              <a:rPr lang="ru-RU" sz="2000" dirty="0">
                <a:solidFill>
                  <a:srgbClr val="325A72"/>
                </a:solidFill>
                <a:latin typeface="Corbel" pitchFamily="34" charset="0"/>
              </a:rPr>
              <a:t>организации (до </a:t>
            </a:r>
            <a:r>
              <a:rPr lang="ru-RU" sz="2000" dirty="0" smtClean="0">
                <a:solidFill>
                  <a:srgbClr val="325A72"/>
                </a:solidFill>
                <a:latin typeface="Corbel" pitchFamily="34" charset="0"/>
              </a:rPr>
              <a:t>12 </a:t>
            </a:r>
            <a:r>
              <a:rPr lang="ru-RU" sz="2000" dirty="0">
                <a:solidFill>
                  <a:srgbClr val="325A72"/>
                </a:solidFill>
                <a:latin typeface="Corbel" pitchFamily="34" charset="0"/>
              </a:rPr>
              <a:t>лет лишения </a:t>
            </a:r>
            <a:r>
              <a:rPr lang="ru-RU" sz="2000" dirty="0" smtClean="0">
                <a:solidFill>
                  <a:srgbClr val="325A72"/>
                </a:solidFill>
                <a:latin typeface="Corbel" pitchFamily="34" charset="0"/>
              </a:rPr>
              <a:t>свободы </a:t>
            </a:r>
            <a:r>
              <a:rPr lang="ru-RU" sz="2000" dirty="0">
                <a:solidFill>
                  <a:srgbClr val="325A72"/>
                </a:solidFill>
              </a:rPr>
              <a:t>+ штраф до 700 000 рублей</a:t>
            </a:r>
            <a:r>
              <a:rPr lang="ru-RU" sz="2000" dirty="0" smtClean="0">
                <a:solidFill>
                  <a:srgbClr val="325A72"/>
                </a:solidFill>
                <a:latin typeface="Corbel" pitchFamily="34" charset="0"/>
              </a:rPr>
              <a:t>)</a:t>
            </a:r>
          </a:p>
          <a:p>
            <a:pPr algn="just"/>
            <a:endParaRPr lang="ru-RU" sz="1400" b="1" dirty="0" smtClean="0">
              <a:solidFill>
                <a:srgbClr val="325A72"/>
              </a:solidFill>
              <a:latin typeface="Corbel" pitchFamily="34" charset="0"/>
            </a:endParaRPr>
          </a:p>
        </p:txBody>
      </p:sp>
      <p:pic>
        <p:nvPicPr>
          <p:cNvPr id="3074" name="Picture 2" descr="C:\Users\Olga\Desktop\unname.png"/>
          <p:cNvPicPr>
            <a:picLocks noChangeAspect="1" noChangeArrowheads="1"/>
          </p:cNvPicPr>
          <p:nvPr/>
        </p:nvPicPr>
        <p:blipFill>
          <a:blip r:embed="rId2"/>
          <a:srcRect/>
          <a:stretch>
            <a:fillRect/>
          </a:stretch>
        </p:blipFill>
        <p:spPr bwMode="auto">
          <a:xfrm>
            <a:off x="6465899" y="2428869"/>
            <a:ext cx="2857520" cy="2857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Уголовная ответственность</a:t>
            </a:r>
            <a:endParaRPr lang="ru-RU" sz="2400" dirty="0">
              <a:solidFill>
                <a:schemeClr val="bg1"/>
              </a:solidFill>
              <a:latin typeface="Corbel" pitchFamily="34" charset="0"/>
            </a:endParaRPr>
          </a:p>
        </p:txBody>
      </p:sp>
      <p:sp>
        <p:nvSpPr>
          <p:cNvPr id="3" name="Прямоугольник 2"/>
          <p:cNvSpPr/>
          <p:nvPr/>
        </p:nvSpPr>
        <p:spPr>
          <a:xfrm>
            <a:off x="683568" y="1700808"/>
            <a:ext cx="5976664" cy="4308872"/>
          </a:xfrm>
          <a:prstGeom prst="rect">
            <a:avLst/>
          </a:prstGeom>
        </p:spPr>
        <p:txBody>
          <a:bodyPr wrap="square">
            <a:spAutoFit/>
          </a:bodyPr>
          <a:lstStyle/>
          <a:p>
            <a:pPr algn="just"/>
            <a:r>
              <a:rPr lang="ru-RU" sz="2000" b="1" dirty="0" smtClean="0">
                <a:solidFill>
                  <a:srgbClr val="325A72"/>
                </a:solidFill>
                <a:latin typeface="Corbel" pitchFamily="34" charset="0"/>
              </a:rPr>
              <a:t>Статья </a:t>
            </a:r>
            <a:r>
              <a:rPr lang="ru-RU" sz="2000" b="1" dirty="0" smtClean="0">
                <a:solidFill>
                  <a:srgbClr val="325A72"/>
                </a:solidFill>
                <a:latin typeface="Times New Roman" panose="02020603050405020304" pitchFamily="18" charset="0"/>
                <a:cs typeface="Times New Roman" panose="02020603050405020304" pitchFamily="18" charset="0"/>
              </a:rPr>
              <a:t>205.1 </a:t>
            </a:r>
            <a:r>
              <a:rPr lang="ru-RU" sz="2000" b="1" dirty="0" smtClean="0">
                <a:solidFill>
                  <a:srgbClr val="325A72"/>
                </a:solidFill>
                <a:latin typeface="Corbel" pitchFamily="34" charset="0"/>
              </a:rPr>
              <a:t> УК РФ</a:t>
            </a:r>
          </a:p>
          <a:p>
            <a:pPr algn="just"/>
            <a:r>
              <a:rPr lang="ru-RU" sz="2000" dirty="0">
                <a:solidFill>
                  <a:srgbClr val="325A72"/>
                </a:solidFill>
              </a:rPr>
              <a:t>Содействие террористической </a:t>
            </a:r>
            <a:r>
              <a:rPr lang="ru-RU" sz="2000" dirty="0" smtClean="0">
                <a:solidFill>
                  <a:srgbClr val="325A72"/>
                </a:solidFill>
              </a:rPr>
              <a:t>деятельности Склонение</a:t>
            </a:r>
            <a:r>
              <a:rPr lang="ru-RU" sz="2000" dirty="0">
                <a:solidFill>
                  <a:srgbClr val="325A72"/>
                </a:solidFill>
              </a:rPr>
              <a:t>, вербовка, вовлечение, </a:t>
            </a:r>
            <a:r>
              <a:rPr lang="ru-RU" sz="2000" dirty="0" smtClean="0">
                <a:solidFill>
                  <a:srgbClr val="325A72"/>
                </a:solidFill>
              </a:rPr>
              <a:t>финансирование (до 12 лет лишения свободы) </a:t>
            </a:r>
          </a:p>
          <a:p>
            <a:endParaRPr lang="ru-RU" sz="2000" dirty="0" smtClean="0">
              <a:solidFill>
                <a:srgbClr val="325A72"/>
              </a:solidFill>
            </a:endParaRPr>
          </a:p>
          <a:p>
            <a:r>
              <a:rPr lang="ru-RU" sz="2000" dirty="0" smtClean="0">
                <a:solidFill>
                  <a:srgbClr val="325A72"/>
                </a:solidFill>
              </a:rPr>
              <a:t>Статья </a:t>
            </a:r>
            <a:r>
              <a:rPr lang="ru-RU" sz="2000" b="1" dirty="0" smtClean="0">
                <a:solidFill>
                  <a:srgbClr val="325A72"/>
                </a:solidFill>
              </a:rPr>
              <a:t>205.2</a:t>
            </a:r>
            <a:r>
              <a:rPr lang="ru-RU" sz="2000" dirty="0" smtClean="0">
                <a:solidFill>
                  <a:srgbClr val="325A72"/>
                </a:solidFill>
              </a:rPr>
              <a:t> </a:t>
            </a:r>
            <a:r>
              <a:rPr lang="ru-RU" sz="2000" b="1" dirty="0">
                <a:solidFill>
                  <a:srgbClr val="325A72"/>
                </a:solidFill>
                <a:latin typeface="Corbel" pitchFamily="34" charset="0"/>
              </a:rPr>
              <a:t>УК </a:t>
            </a:r>
            <a:r>
              <a:rPr lang="ru-RU" sz="2000" b="1" dirty="0" smtClean="0">
                <a:solidFill>
                  <a:srgbClr val="325A72"/>
                </a:solidFill>
                <a:latin typeface="Corbel" pitchFamily="34" charset="0"/>
              </a:rPr>
              <a:t>РФ</a:t>
            </a:r>
            <a:endParaRPr lang="ru-RU" sz="2000" dirty="0">
              <a:solidFill>
                <a:srgbClr val="325A72"/>
              </a:solidFill>
            </a:endParaRPr>
          </a:p>
          <a:p>
            <a:r>
              <a:rPr lang="ru-RU" sz="2000" dirty="0" smtClean="0">
                <a:solidFill>
                  <a:srgbClr val="325A72"/>
                </a:solidFill>
              </a:rPr>
              <a:t>Публичные </a:t>
            </a:r>
            <a:r>
              <a:rPr lang="ru-RU" sz="2000" dirty="0">
                <a:solidFill>
                  <a:srgbClr val="325A72"/>
                </a:solidFill>
              </a:rPr>
              <a:t>призывы к осуществлению террористической деятельности, публичное оправдание терроризма или пропаганда терроризма» </a:t>
            </a:r>
            <a:r>
              <a:rPr lang="ru-RU" sz="2000" dirty="0" smtClean="0">
                <a:solidFill>
                  <a:srgbClr val="325A72"/>
                </a:solidFill>
              </a:rPr>
              <a:t>(до 7 лет лишения свободы)</a:t>
            </a:r>
          </a:p>
          <a:p>
            <a:endParaRPr lang="ru-RU" sz="2000" dirty="0">
              <a:solidFill>
                <a:srgbClr val="325A72"/>
              </a:solidFill>
            </a:endParaRPr>
          </a:p>
          <a:p>
            <a:r>
              <a:rPr lang="ru-RU" sz="2000" dirty="0">
                <a:solidFill>
                  <a:srgbClr val="325A72"/>
                </a:solidFill>
              </a:rPr>
              <a:t>Статья </a:t>
            </a:r>
            <a:r>
              <a:rPr lang="ru-RU" sz="2000" b="1" dirty="0" smtClean="0">
                <a:solidFill>
                  <a:srgbClr val="325A72"/>
                </a:solidFill>
              </a:rPr>
              <a:t>354.1 </a:t>
            </a:r>
            <a:r>
              <a:rPr lang="ru-RU" sz="2000" b="1" dirty="0">
                <a:solidFill>
                  <a:srgbClr val="325A72"/>
                </a:solidFill>
                <a:latin typeface="Corbel" pitchFamily="34" charset="0"/>
              </a:rPr>
              <a:t>УК РФ</a:t>
            </a:r>
          </a:p>
          <a:p>
            <a:r>
              <a:rPr lang="ru-RU" sz="2000" dirty="0" smtClean="0">
                <a:solidFill>
                  <a:srgbClr val="325A72"/>
                </a:solidFill>
              </a:rPr>
              <a:t>Реабилитация нацизма (до 5 лет лишение свободы)</a:t>
            </a:r>
            <a:endParaRPr lang="ru-RU" sz="2000" dirty="0">
              <a:solidFill>
                <a:srgbClr val="325A72"/>
              </a:solidFill>
            </a:endParaRPr>
          </a:p>
          <a:p>
            <a:pPr algn="just"/>
            <a:endParaRPr lang="ru-RU" sz="1400" b="1" dirty="0" smtClean="0">
              <a:solidFill>
                <a:srgbClr val="325A72"/>
              </a:solidFill>
              <a:latin typeface="Corbel" pitchFamily="34" charset="0"/>
            </a:endParaRPr>
          </a:p>
        </p:txBody>
      </p:sp>
      <p:pic>
        <p:nvPicPr>
          <p:cNvPr id="5122" name="Picture 2" descr="C:\Users\nesyshka\Desktop\2382594023c5abb0990a86c7511584a2.jpg"/>
          <p:cNvPicPr>
            <a:picLocks noChangeAspect="1" noChangeArrowheads="1"/>
          </p:cNvPicPr>
          <p:nvPr/>
        </p:nvPicPr>
        <p:blipFill rotWithShape="1">
          <a:blip r:embed="rId2">
            <a:extLst>
              <a:ext uri="{28A0092B-C50C-407E-A947-70E740481C1C}">
                <a14:useLocalDpi xmlns:a14="http://schemas.microsoft.com/office/drawing/2010/main" val="0"/>
              </a:ext>
            </a:extLst>
          </a:blip>
          <a:srcRect l="8287" r="17159"/>
          <a:stretch/>
        </p:blipFill>
        <p:spPr bwMode="auto">
          <a:xfrm>
            <a:off x="6300192" y="2800952"/>
            <a:ext cx="2415484" cy="242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0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Административная ответственность</a:t>
            </a:r>
            <a:endParaRPr lang="ru-RU" sz="2400" dirty="0">
              <a:solidFill>
                <a:schemeClr val="bg1"/>
              </a:solidFill>
              <a:latin typeface="Corbel" pitchFamily="34" charset="0"/>
            </a:endParaRPr>
          </a:p>
        </p:txBody>
      </p:sp>
      <p:sp>
        <p:nvSpPr>
          <p:cNvPr id="3" name="Прямоугольник 2"/>
          <p:cNvSpPr/>
          <p:nvPr/>
        </p:nvSpPr>
        <p:spPr>
          <a:xfrm>
            <a:off x="548717" y="2060848"/>
            <a:ext cx="5976664" cy="3477875"/>
          </a:xfrm>
          <a:prstGeom prst="rect">
            <a:avLst/>
          </a:prstGeom>
        </p:spPr>
        <p:txBody>
          <a:bodyPr wrap="square">
            <a:spAutoFit/>
          </a:bodyPr>
          <a:lstStyle/>
          <a:p>
            <a:pPr algn="just"/>
            <a:r>
              <a:rPr lang="ru-RU" sz="2000" b="1" dirty="0" smtClean="0">
                <a:solidFill>
                  <a:srgbClr val="325A72"/>
                </a:solidFill>
                <a:latin typeface="Corbel" pitchFamily="34" charset="0"/>
              </a:rPr>
              <a:t>Статья 20.3</a:t>
            </a:r>
            <a:r>
              <a:rPr lang="en-US" sz="2000" b="1" dirty="0" smtClean="0">
                <a:solidFill>
                  <a:srgbClr val="325A72"/>
                </a:solidFill>
                <a:latin typeface="Corbel" pitchFamily="34" charset="0"/>
              </a:rPr>
              <a:t> </a:t>
            </a:r>
            <a:r>
              <a:rPr lang="ru-RU" sz="2000" b="1" dirty="0" err="1" smtClean="0">
                <a:solidFill>
                  <a:srgbClr val="325A72"/>
                </a:solidFill>
                <a:latin typeface="Corbel" pitchFamily="34" charset="0"/>
              </a:rPr>
              <a:t>КоАП</a:t>
            </a:r>
            <a:r>
              <a:rPr lang="ru-RU" sz="2000" b="1" dirty="0" smtClean="0">
                <a:solidFill>
                  <a:srgbClr val="325A72"/>
                </a:solidFill>
                <a:latin typeface="Corbel" pitchFamily="34" charset="0"/>
              </a:rPr>
              <a:t> РФ</a:t>
            </a:r>
          </a:p>
          <a:p>
            <a:pPr algn="just"/>
            <a:r>
              <a:rPr lang="ru-RU" sz="2000" dirty="0" smtClean="0">
                <a:solidFill>
                  <a:srgbClr val="325A72"/>
                </a:solidFill>
                <a:latin typeface="Corbel" pitchFamily="34" charset="0"/>
              </a:rPr>
              <a:t>Пропаганда либо публичное демонстрирование нацистской атрибутики или символики,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 (штраф до 2000 рублей, либо арест до 15 суток)</a:t>
            </a:r>
          </a:p>
          <a:p>
            <a:pPr algn="just"/>
            <a:endParaRPr lang="ru-RU" sz="2000" dirty="0" smtClean="0">
              <a:solidFill>
                <a:srgbClr val="325A72"/>
              </a:solidFill>
              <a:latin typeface="Corbel" pitchFamily="34" charset="0"/>
            </a:endParaRPr>
          </a:p>
          <a:p>
            <a:pPr algn="just"/>
            <a:endParaRPr lang="ru-RU" sz="2000" dirty="0" smtClean="0">
              <a:solidFill>
                <a:srgbClr val="325A72"/>
              </a:solidFill>
              <a:latin typeface="Corbel" pitchFamily="34" charset="0"/>
            </a:endParaRPr>
          </a:p>
        </p:txBody>
      </p:sp>
      <p:pic>
        <p:nvPicPr>
          <p:cNvPr id="8" name="Picture 2" descr="C:\Users\Olga\Desktop\unnam.png"/>
          <p:cNvPicPr>
            <a:picLocks noChangeAspect="1" noChangeArrowheads="1"/>
          </p:cNvPicPr>
          <p:nvPr/>
        </p:nvPicPr>
        <p:blipFill>
          <a:blip r:embed="rId2"/>
          <a:srcRect/>
          <a:stretch>
            <a:fillRect/>
          </a:stretch>
        </p:blipFill>
        <p:spPr bwMode="auto">
          <a:xfrm>
            <a:off x="6372200" y="2132856"/>
            <a:ext cx="2857519" cy="2857520"/>
          </a:xfrm>
          <a:prstGeom prst="rect">
            <a:avLst/>
          </a:prstGeom>
          <a:noFill/>
        </p:spPr>
      </p:pic>
    </p:spTree>
    <p:extLst>
      <p:ext uri="{BB962C8B-B14F-4D97-AF65-F5344CB8AC3E}">
        <p14:creationId xmlns:p14="http://schemas.microsoft.com/office/powerpoint/2010/main" val="291788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Нацистская символика запрещена:</a:t>
            </a:r>
            <a:endParaRPr lang="ru-RU" sz="2400" b="1" dirty="0">
              <a:solidFill>
                <a:schemeClr val="bg1"/>
              </a:solidFill>
              <a:latin typeface="Corbel" pitchFamily="34" charset="0"/>
            </a:endParaRPr>
          </a:p>
        </p:txBody>
      </p:sp>
      <p:sp>
        <p:nvSpPr>
          <p:cNvPr id="3" name="Прямоугольник 2"/>
          <p:cNvSpPr/>
          <p:nvPr/>
        </p:nvSpPr>
        <p:spPr>
          <a:xfrm>
            <a:off x="323528" y="1772816"/>
            <a:ext cx="8415771" cy="1938992"/>
          </a:xfrm>
          <a:prstGeom prst="rect">
            <a:avLst/>
          </a:prstGeom>
        </p:spPr>
        <p:txBody>
          <a:bodyPr wrap="square">
            <a:spAutoFit/>
          </a:bodyPr>
          <a:lstStyle/>
          <a:p>
            <a:pPr marL="342900" indent="-342900" algn="just">
              <a:buFontTx/>
              <a:buChar char="-"/>
            </a:pPr>
            <a:r>
              <a:rPr lang="ru-RU" sz="2000" b="1" dirty="0" smtClean="0">
                <a:solidFill>
                  <a:srgbClr val="325A72"/>
                </a:solidFill>
                <a:latin typeface="Times New Roman" panose="02020603050405020304" pitchFamily="18" charset="0"/>
                <a:cs typeface="Times New Roman" panose="02020603050405020304" pitchFamily="18" charset="0"/>
              </a:rPr>
              <a:t>Федеральным </a:t>
            </a:r>
            <a:r>
              <a:rPr lang="ru-RU" sz="2000" b="1" dirty="0">
                <a:solidFill>
                  <a:srgbClr val="325A72"/>
                </a:solidFill>
                <a:latin typeface="Times New Roman" panose="02020603050405020304" pitchFamily="18" charset="0"/>
                <a:cs typeface="Times New Roman" panose="02020603050405020304" pitchFamily="18" charset="0"/>
              </a:rPr>
              <a:t>законом «Об увековечении Победы советского народа в ВОВ 1941-1945 годов» от 19.05.1995 № 80-ФЗ</a:t>
            </a:r>
            <a:r>
              <a:rPr lang="ru-RU" sz="2000" b="1" dirty="0" smtClean="0">
                <a:solidFill>
                  <a:srgbClr val="325A72"/>
                </a:solidFill>
                <a:latin typeface="Times New Roman" panose="02020603050405020304" pitchFamily="18" charset="0"/>
                <a:cs typeface="Times New Roman" panose="02020603050405020304" pitchFamily="18" charset="0"/>
              </a:rPr>
              <a:t>;</a:t>
            </a:r>
          </a:p>
          <a:p>
            <a:pPr marL="342900" indent="-342900" algn="just">
              <a:buFontTx/>
              <a:buChar char="-"/>
            </a:pPr>
            <a:endParaRPr lang="ru-RU" sz="2000" b="1" dirty="0">
              <a:solidFill>
                <a:srgbClr val="325A72"/>
              </a:solidFill>
              <a:latin typeface="Times New Roman" panose="02020603050405020304" pitchFamily="18" charset="0"/>
              <a:cs typeface="Times New Roman" panose="02020603050405020304" pitchFamily="18" charset="0"/>
            </a:endParaRPr>
          </a:p>
          <a:p>
            <a:pPr algn="just"/>
            <a:r>
              <a:rPr lang="ru-RU" sz="2000" b="1" dirty="0">
                <a:solidFill>
                  <a:srgbClr val="325A72"/>
                </a:solidFill>
                <a:latin typeface="Times New Roman" panose="02020603050405020304" pitchFamily="18" charset="0"/>
                <a:cs typeface="Times New Roman" panose="02020603050405020304" pitchFamily="18" charset="0"/>
              </a:rPr>
              <a:t>- Федеральным законом «О противодействии экстремистской деятельности» от 25.07.2002 № 114-ФЗ.</a:t>
            </a:r>
            <a:endParaRPr lang="ru-RU" sz="2000" dirty="0" smtClean="0">
              <a:solidFill>
                <a:srgbClr val="325A72"/>
              </a:solidFill>
              <a:latin typeface="Times New Roman" panose="02020603050405020304" pitchFamily="18" charset="0"/>
              <a:cs typeface="Times New Roman" panose="02020603050405020304" pitchFamily="18" charset="0"/>
            </a:endParaRPr>
          </a:p>
          <a:p>
            <a:pPr algn="just"/>
            <a:endParaRPr lang="ru-RU" sz="2000" dirty="0" smtClean="0">
              <a:solidFill>
                <a:srgbClr val="325A72"/>
              </a:solidFill>
              <a:latin typeface="Corbel" pitchFamily="34" charset="0"/>
            </a:endParaRPr>
          </a:p>
        </p:txBody>
      </p:sp>
      <p:pic>
        <p:nvPicPr>
          <p:cNvPr id="4098" name="Picture 2" descr="C:\Users\nesyshka\Desktop\14717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268" y="3699144"/>
            <a:ext cx="6452877"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8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071538" y="571480"/>
            <a:ext cx="7272338" cy="461665"/>
          </a:xfrm>
          <a:prstGeom prst="rect">
            <a:avLst/>
          </a:prstGeom>
          <a:noFill/>
          <a:ln w="9525">
            <a:noFill/>
            <a:miter lim="800000"/>
            <a:headEnd/>
            <a:tailEnd/>
          </a:ln>
        </p:spPr>
        <p:txBody>
          <a:bodyPr>
            <a:spAutoFit/>
          </a:bodyPr>
          <a:lstStyle/>
          <a:p>
            <a:pPr algn="ctr"/>
            <a:r>
              <a:rPr lang="ru-RU" sz="2400" b="1" dirty="0" smtClean="0">
                <a:solidFill>
                  <a:schemeClr val="bg1"/>
                </a:solidFill>
                <a:latin typeface="Corbel" pitchFamily="34" charset="0"/>
              </a:rPr>
              <a:t>ЗАПРЕЩЕНА</a:t>
            </a:r>
            <a:endParaRPr lang="ru-RU" sz="2400" dirty="0">
              <a:solidFill>
                <a:schemeClr val="bg1"/>
              </a:solidFill>
              <a:latin typeface="Corbel" pitchFamily="34" charset="0"/>
            </a:endParaRPr>
          </a:p>
        </p:txBody>
      </p:sp>
      <p:pic>
        <p:nvPicPr>
          <p:cNvPr id="6" name="Picture 2" descr="C:\Users\nesyshka\Desktop\Снимо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81" y="4045783"/>
            <a:ext cx="2480789" cy="193666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39488" y="1911347"/>
            <a:ext cx="3577967" cy="492443"/>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Нацистская символика</a:t>
            </a:r>
            <a:endParaRPr lang="ru-RU" sz="2600" dirty="0">
              <a:solidFill>
                <a:srgbClr val="325A72"/>
              </a:solidFill>
              <a:latin typeface="Corbel" pitchFamily="34" charset="0"/>
              <a:cs typeface="Arial" pitchFamily="34" charset="0"/>
            </a:endParaRPr>
          </a:p>
        </p:txBody>
      </p:sp>
      <p:sp>
        <p:nvSpPr>
          <p:cNvPr id="9" name="Прямоугольник 8"/>
          <p:cNvSpPr/>
          <p:nvPr/>
        </p:nvSpPr>
        <p:spPr>
          <a:xfrm>
            <a:off x="539552" y="2636912"/>
            <a:ext cx="3104889" cy="1292662"/>
          </a:xfrm>
          <a:prstGeom prst="rect">
            <a:avLst/>
          </a:prstGeom>
        </p:spPr>
        <p:txBody>
          <a:bodyPr wrap="none">
            <a:spAutoFit/>
          </a:bodyPr>
          <a:lstStyle/>
          <a:p>
            <a:pPr fontAlgn="auto">
              <a:spcBef>
                <a:spcPts val="0"/>
              </a:spcBef>
              <a:spcAft>
                <a:spcPts val="0"/>
              </a:spcAft>
              <a:defRPr/>
            </a:pPr>
            <a:r>
              <a:rPr lang="ru-RU" sz="2600" b="1" dirty="0" smtClean="0">
                <a:solidFill>
                  <a:srgbClr val="325A72"/>
                </a:solidFill>
                <a:latin typeface="Corbel" pitchFamily="34" charset="0"/>
                <a:cs typeface="Arial" pitchFamily="34" charset="0"/>
              </a:rPr>
              <a:t>Символика сходная</a:t>
            </a:r>
          </a:p>
          <a:p>
            <a:pPr algn="ctr" fontAlgn="auto">
              <a:spcBef>
                <a:spcPts val="0"/>
              </a:spcBef>
              <a:spcAft>
                <a:spcPts val="0"/>
              </a:spcAft>
              <a:defRPr/>
            </a:pPr>
            <a:r>
              <a:rPr lang="ru-RU" sz="2600" b="1" dirty="0" smtClean="0">
                <a:solidFill>
                  <a:srgbClr val="325A72"/>
                </a:solidFill>
                <a:latin typeface="Corbel" pitchFamily="34" charset="0"/>
                <a:cs typeface="Arial" pitchFamily="34" charset="0"/>
              </a:rPr>
              <a:t>с нацистской до</a:t>
            </a:r>
          </a:p>
          <a:p>
            <a:pPr fontAlgn="auto">
              <a:spcBef>
                <a:spcPts val="0"/>
              </a:spcBef>
              <a:spcAft>
                <a:spcPts val="0"/>
              </a:spcAft>
              <a:defRPr/>
            </a:pPr>
            <a:r>
              <a:rPr lang="ru-RU" sz="2600" b="1" dirty="0" smtClean="0">
                <a:solidFill>
                  <a:srgbClr val="325A72"/>
                </a:solidFill>
                <a:latin typeface="Corbel" pitchFamily="34" charset="0"/>
                <a:cs typeface="Arial" pitchFamily="34" charset="0"/>
              </a:rPr>
              <a:t>степени смешения</a:t>
            </a:r>
            <a:endParaRPr lang="ru-RU" sz="2600" dirty="0">
              <a:solidFill>
                <a:srgbClr val="325A72"/>
              </a:solidFill>
              <a:latin typeface="Corbel" pitchFamily="34" charset="0"/>
              <a:cs typeface="Arial" pitchFamily="34" charset="0"/>
            </a:endParaRPr>
          </a:p>
        </p:txBody>
      </p:sp>
      <p:sp>
        <p:nvSpPr>
          <p:cNvPr id="10" name="Прямоугольник 9"/>
          <p:cNvSpPr/>
          <p:nvPr/>
        </p:nvSpPr>
        <p:spPr>
          <a:xfrm>
            <a:off x="4484853" y="1911347"/>
            <a:ext cx="4532651" cy="892552"/>
          </a:xfrm>
          <a:prstGeom prst="rect">
            <a:avLst/>
          </a:prstGeom>
        </p:spPr>
        <p:txBody>
          <a:bodyPr wrap="none">
            <a:spAutoFit/>
          </a:bodyPr>
          <a:lstStyle/>
          <a:p>
            <a:pPr algn="ctr" fontAlgn="auto">
              <a:spcBef>
                <a:spcPts val="0"/>
              </a:spcBef>
              <a:spcAft>
                <a:spcPts val="0"/>
              </a:spcAft>
              <a:defRPr/>
            </a:pPr>
            <a:r>
              <a:rPr lang="ru-RU" sz="2600" b="1" dirty="0" smtClean="0">
                <a:solidFill>
                  <a:srgbClr val="325A72"/>
                </a:solidFill>
                <a:latin typeface="Corbel" pitchFamily="34" charset="0"/>
                <a:cs typeface="Arial" pitchFamily="34" charset="0"/>
              </a:rPr>
              <a:t>Символика</a:t>
            </a:r>
          </a:p>
          <a:p>
            <a:pPr fontAlgn="auto">
              <a:spcBef>
                <a:spcPts val="0"/>
              </a:spcBef>
              <a:spcAft>
                <a:spcPts val="0"/>
              </a:spcAft>
              <a:defRPr/>
            </a:pPr>
            <a:r>
              <a:rPr lang="ru-RU" sz="2600" b="1" dirty="0" smtClean="0">
                <a:solidFill>
                  <a:srgbClr val="325A72"/>
                </a:solidFill>
                <a:latin typeface="Corbel" pitchFamily="34" charset="0"/>
                <a:cs typeface="Arial" pitchFamily="34" charset="0"/>
              </a:rPr>
              <a:t>экстремистский организаций</a:t>
            </a:r>
            <a:endParaRPr lang="ru-RU" sz="2600" dirty="0">
              <a:solidFill>
                <a:srgbClr val="325A72"/>
              </a:solidFill>
              <a:latin typeface="Corbel" pitchFamily="34" charset="0"/>
              <a:cs typeface="Arial" pitchFamily="34" charset="0"/>
            </a:endParaRPr>
          </a:p>
        </p:txBody>
      </p:sp>
      <p:cxnSp>
        <p:nvCxnSpPr>
          <p:cNvPr id="11" name="Прямая со стрелкой 10"/>
          <p:cNvCxnSpPr/>
          <p:nvPr/>
        </p:nvCxnSpPr>
        <p:spPr>
          <a:xfrm flipH="1">
            <a:off x="3428417" y="1412776"/>
            <a:ext cx="720079"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Прямая со стрелкой 13"/>
          <p:cNvCxnSpPr/>
          <p:nvPr/>
        </p:nvCxnSpPr>
        <p:spPr>
          <a:xfrm>
            <a:off x="5436096" y="1412776"/>
            <a:ext cx="567472" cy="4218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3077" name="Picture 5" descr="C:\Users\nesyshka\Desktop\shutterstock_49134543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478" y="3929574"/>
            <a:ext cx="3399270" cy="191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8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519</Words>
  <Application>Microsoft Office PowerPoint</Application>
  <PresentationFormat>Экран (4:3)</PresentationFormat>
  <Paragraphs>83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nesyshka</dc:creator>
  <cp:lastModifiedBy>User</cp:lastModifiedBy>
  <cp:revision>103</cp:revision>
  <dcterms:created xsi:type="dcterms:W3CDTF">2018-07-25T14:01:04Z</dcterms:created>
  <dcterms:modified xsi:type="dcterms:W3CDTF">2023-10-10T06:51:44Z</dcterms:modified>
</cp:coreProperties>
</file>